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2" r:id="rId9"/>
  </p:sldIdLst>
  <p:sldSz cx="9144000" cy="6858000" type="screen4x3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8431" autoAdjust="0"/>
  </p:normalViewPr>
  <p:slideViewPr>
    <p:cSldViewPr>
      <p:cViewPr varScale="1">
        <p:scale>
          <a:sx n="64" d="100"/>
          <a:sy n="64" d="100"/>
        </p:scale>
        <p:origin x="-155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9113838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6" name="Прямоугольник 15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309688" y="4867275"/>
            <a:ext cx="641350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663700" y="5788025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1" name="Овал 20"/>
          <p:cNvSpPr/>
          <p:nvPr/>
        </p:nvSpPr>
        <p:spPr>
          <a:xfrm>
            <a:off x="1905000" y="4495800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22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463" y="1174750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026EBA-0921-4A44-A82B-10DD788724F8}" type="datetimeFigureOut">
              <a:rPr lang="ru-RU"/>
              <a:pPr>
                <a:defRPr/>
              </a:pPr>
              <a:t>30.01.2023</a:t>
            </a:fld>
            <a:endParaRPr lang="ru-RU" dirty="0"/>
          </a:p>
        </p:txBody>
      </p:sp>
      <p:sp>
        <p:nvSpPr>
          <p:cNvPr id="23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81475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4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63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38E45002-A9AC-4AAD-A70E-DA4540E338D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093D77-7B07-410B-800E-87F94AAF51BE}" type="datetimeFigureOut">
              <a:rPr lang="ru-RU"/>
              <a:pPr>
                <a:defRPr/>
              </a:pPr>
              <a:t>30.01.2023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1B970E-8E77-4DFC-B525-2512D1F3A73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CF8A11-05EE-4968-A1C5-33DAF05278C7}" type="datetimeFigureOut">
              <a:rPr lang="ru-RU"/>
              <a:pPr>
                <a:defRPr/>
              </a:pPr>
              <a:t>30.01.2023</a:t>
            </a:fld>
            <a:endParaRPr lang="ru-RU" dirty="0"/>
          </a:p>
        </p:txBody>
      </p:sp>
      <p:sp>
        <p:nvSpPr>
          <p:cNvPr id="5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D54C9F-A622-412A-88BA-B7AAF6E4E7A4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Дата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2F81CE5-FA30-4E4E-9983-8F1FE7ACC2A6}" type="datetimeFigureOut">
              <a:rPr lang="ru-RU"/>
              <a:pPr>
                <a:defRPr/>
              </a:pPr>
              <a:t>30.01.2023</a:t>
            </a:fld>
            <a:endParaRPr lang="ru-RU" dirty="0"/>
          </a:p>
        </p:txBody>
      </p:sp>
      <p:sp>
        <p:nvSpPr>
          <p:cNvPr id="5" name="Номер слайда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FBA2299D-0F3B-4839-8634-5015261827C3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6" name="Нижний колонтитул 9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5" name="Прямоугольник 4"/>
          <p:cNvSpPr/>
          <p:nvPr/>
        </p:nvSpPr>
        <p:spPr bwMode="auto">
          <a:xfrm>
            <a:off x="276225" y="0"/>
            <a:ext cx="104775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6" name="Прямоугольник 5"/>
          <p:cNvSpPr/>
          <p:nvPr/>
        </p:nvSpPr>
        <p:spPr bwMode="auto">
          <a:xfrm>
            <a:off x="990600" y="0"/>
            <a:ext cx="182563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оугольник 6"/>
          <p:cNvSpPr/>
          <p:nvPr/>
        </p:nvSpPr>
        <p:spPr bwMode="auto">
          <a:xfrm>
            <a:off x="1141413" y="0"/>
            <a:ext cx="230187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06363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54075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72720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3" name="Прямоугольник 12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4" name="Овал 13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5" name="Овал 14"/>
          <p:cNvSpPr/>
          <p:nvPr/>
        </p:nvSpPr>
        <p:spPr bwMode="auto">
          <a:xfrm>
            <a:off x="1323975" y="4867275"/>
            <a:ext cx="642938" cy="64135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6" name="Овал 15"/>
          <p:cNvSpPr/>
          <p:nvPr/>
        </p:nvSpPr>
        <p:spPr bwMode="auto">
          <a:xfrm>
            <a:off x="1090613" y="5500688"/>
            <a:ext cx="138112" cy="13652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7" name="Овал 16"/>
          <p:cNvSpPr/>
          <p:nvPr/>
        </p:nvSpPr>
        <p:spPr bwMode="auto">
          <a:xfrm>
            <a:off x="1663700" y="5791200"/>
            <a:ext cx="274638" cy="27463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8" name="Овал 17"/>
          <p:cNvSpPr/>
          <p:nvPr/>
        </p:nvSpPr>
        <p:spPr bwMode="auto">
          <a:xfrm>
            <a:off x="1879600" y="4479925"/>
            <a:ext cx="365125" cy="365125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9097963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2875" y="1169988"/>
            <a:ext cx="2286000" cy="3810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FB9836-ED4A-4A86-A79B-EC36AE621985}" type="datetimeFigureOut">
              <a:rPr lang="ru-RU"/>
              <a:pPr>
                <a:defRPr/>
              </a:pPr>
              <a:t>30.01.2023</a:t>
            </a:fld>
            <a:endParaRPr lang="ru-RU" dirty="0"/>
          </a:p>
        </p:txBody>
      </p:sp>
      <p:sp>
        <p:nvSpPr>
          <p:cNvPr id="21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076" y="4178300"/>
            <a:ext cx="3657600" cy="38417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22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39850" y="4929188"/>
            <a:ext cx="609600" cy="517525"/>
          </a:xfrm>
        </p:spPr>
        <p:txBody>
          <a:bodyPr/>
          <a:lstStyle>
            <a:lvl1pPr>
              <a:defRPr/>
            </a:lvl1pPr>
          </a:lstStyle>
          <a:p>
            <a:fld id="{9089EB2D-C05D-47ED-97CF-78EF0CA9B542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C935F2-B4C5-4761-967F-B09936CA9F7A}" type="datetimeFigureOut">
              <a:rPr lang="ru-RU"/>
              <a:pPr>
                <a:defRPr/>
              </a:pPr>
              <a:t>30.01.2023</a:t>
            </a:fld>
            <a:endParaRPr lang="ru-RU" dirty="0"/>
          </a:p>
        </p:txBody>
      </p:sp>
      <p:sp>
        <p:nvSpPr>
          <p:cNvPr id="6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30E953-3F09-4D92-800A-2EDA381CBD51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3A80BB-0373-4AE7-BB3D-D58DB2C1CE97}" type="datetimeFigureOut">
              <a:rPr lang="ru-RU"/>
              <a:pPr>
                <a:defRPr/>
              </a:pPr>
              <a:t>30.01.2023</a:t>
            </a:fld>
            <a:endParaRPr lang="ru-RU" dirty="0"/>
          </a:p>
        </p:txBody>
      </p:sp>
      <p:sp>
        <p:nvSpPr>
          <p:cNvPr id="8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CAA4D5-C150-4105-8027-C258D227B66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9CB295D7-0AF8-4B3E-8B19-1F1EA706BBA5}" type="datetimeFigureOut">
              <a:rPr lang="ru-RU"/>
              <a:pPr>
                <a:defRPr/>
              </a:pPr>
              <a:t>30.01.2023</a:t>
            </a:fld>
            <a:endParaRPr lang="ru-RU" dirty="0"/>
          </a:p>
        </p:txBody>
      </p:sp>
      <p:sp>
        <p:nvSpPr>
          <p:cNvPr id="4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7AD412EF-3D20-4399-8AE5-54395F49971E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5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8D32C-0467-4E4C-BD29-A8B1CC90ACF7}" type="datetimeFigureOut">
              <a:rPr lang="ru-RU"/>
              <a:pPr>
                <a:defRPr/>
              </a:pPr>
              <a:t>30.01.2023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B2CAE5-9AC3-422B-B667-E87B268A697D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Прямая соединительная линия 5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Прямая соединительная линия 17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" name="Прямая соединительная линия 19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2" name="Дата 20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70791EA6-D923-49FD-AB21-0E44932D7084}" type="datetimeFigureOut">
              <a:rPr lang="ru-RU"/>
              <a:pPr>
                <a:defRPr/>
              </a:pPr>
              <a:t>30.01.2023</a:t>
            </a:fld>
            <a:endParaRPr lang="ru-RU" dirty="0"/>
          </a:p>
        </p:txBody>
      </p:sp>
      <p:sp>
        <p:nvSpPr>
          <p:cNvPr id="13" name="Номер слайда 21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628B9252-EE7E-4529-B617-32210C668065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4" name="Нижний колонтитул 22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7" name="Прямая соединительная линия 16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9" name="Прямая соединительная линия 18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1" name="Прямая соединительная линия 20"/>
          <p:cNvSpPr>
            <a:spLocks noChangeShapeType="1"/>
          </p:cNvSpPr>
          <p:nvPr/>
        </p:nvSpPr>
        <p:spPr bwMode="auto">
          <a:xfrm>
            <a:off x="6192838" y="0"/>
            <a:ext cx="0" cy="6858000"/>
          </a:xfrm>
          <a:prstGeom prst="line">
            <a:avLst/>
          </a:prstGeom>
          <a:noFill/>
          <a:ln w="1270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ru-RU" noProof="0" dirty="0" smtClean="0"/>
              <a:t>Вставка рисунка</a:t>
            </a:r>
            <a:endParaRPr lang="en-US" noProof="0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2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fld id="{E364EB9C-D66B-4795-8063-1C1BB8C53783}" type="datetimeFigureOut">
              <a:rPr lang="ru-RU"/>
              <a:pPr>
                <a:defRPr/>
              </a:pPr>
              <a:t>30.01.2023</a:t>
            </a:fld>
            <a:endParaRPr lang="ru-RU" dirty="0"/>
          </a:p>
        </p:txBody>
      </p:sp>
      <p:sp>
        <p:nvSpPr>
          <p:cNvPr id="13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35496E25-51B6-4979-8764-2B212798CD64}" type="slidenum">
              <a:rPr lang="ru-RU" altLang="ru-RU"/>
              <a:pPr/>
              <a:t>‹#›</a:t>
            </a:fld>
            <a:endParaRPr lang="ru-RU" altLang="ru-RU"/>
          </a:p>
        </p:txBody>
      </p:sp>
      <p:sp>
        <p:nvSpPr>
          <p:cNvPr id="14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28" name="Текст 1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873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altLang="ru-RU" smtClean="0"/>
              <a:t>Образец текста</a:t>
            </a:r>
          </a:p>
          <a:p>
            <a:pPr lvl="1"/>
            <a:r>
              <a:rPr lang="ru-RU" altLang="ru-RU" smtClean="0"/>
              <a:t>Второй уровень</a:t>
            </a:r>
          </a:p>
          <a:p>
            <a:pPr lvl="2"/>
            <a:r>
              <a:rPr lang="ru-RU" altLang="ru-RU" smtClean="0"/>
              <a:t>Третий уровень</a:t>
            </a:r>
          </a:p>
          <a:p>
            <a:pPr lvl="3"/>
            <a:r>
              <a:rPr lang="ru-RU" altLang="ru-RU" smtClean="0"/>
              <a:t>Четвертый уровень</a:t>
            </a:r>
          </a:p>
          <a:p>
            <a:pPr lvl="4"/>
            <a:r>
              <a:rPr lang="ru-RU" altLang="ru-RU" smtClean="0"/>
              <a:t>Пятый уровень</a:t>
            </a:r>
            <a:endParaRPr lang="en-US" altLang="ru-RU" smtClean="0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045" y="1081881"/>
            <a:ext cx="2011362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75A22BF4-A5A5-4892-B787-F317E14ED78C}" type="datetimeFigureOut">
              <a:rPr lang="ru-RU"/>
              <a:pPr>
                <a:defRPr/>
              </a:pPr>
              <a:t>30.01.2023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89763" y="3736975"/>
            <a:ext cx="32004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2"/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>
              <a:latin typeface="+mn-lt"/>
              <a:cs typeface="+mn-cs"/>
            </a:endParaRPr>
          </a:p>
        </p:txBody>
      </p:sp>
      <p:sp>
        <p:nvSpPr>
          <p:cNvPr id="1032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1034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algn="ctr">
            <a:solidFill>
              <a:schemeClr val="accent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8156575" y="5715000"/>
            <a:ext cx="549275" cy="549275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588" y="5734050"/>
            <a:ext cx="609600" cy="52070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400" b="1">
                <a:solidFill>
                  <a:srgbClr val="FFFFFF"/>
                </a:solidFill>
                <a:latin typeface="Century Schoolbook" pitchFamily="18" charset="0"/>
              </a:defRPr>
            </a:lvl1pPr>
          </a:lstStyle>
          <a:p>
            <a:fld id="{C04D29F6-9AEC-4D6B-86BF-48A38B3E10C7}" type="slidenum">
              <a:rPr lang="ru-RU" altLang="ru-RU"/>
              <a:pPr/>
              <a:t>‹#›</a:t>
            </a:fld>
            <a:endParaRPr lang="ru-RU" alt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12" r:id="rId4"/>
    <p:sldLayoutId id="2147483713" r:id="rId5"/>
    <p:sldLayoutId id="2147483720" r:id="rId6"/>
    <p:sldLayoutId id="2147483714" r:id="rId7"/>
    <p:sldLayoutId id="2147483721" r:id="rId8"/>
    <p:sldLayoutId id="2147483722" r:id="rId9"/>
    <p:sldLayoutId id="2147483715" r:id="rId10"/>
    <p:sldLayoutId id="2147483716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563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563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itchFamily="2" charset="2"/>
        <a:buChar char="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182563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chportal.ru/load/131-1-0-8694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57250" y="428625"/>
            <a:ext cx="8001000" cy="4714875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1800" dirty="0"/>
          </a:p>
        </p:txBody>
      </p:sp>
      <p:sp>
        <p:nvSpPr>
          <p:cNvPr id="8195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84438" y="4572000"/>
            <a:ext cx="6172200" cy="1785938"/>
          </a:xfrm>
        </p:spPr>
        <p:txBody>
          <a:bodyPr/>
          <a:lstStyle/>
          <a:p>
            <a:pPr algn="r" eaLnBrk="1" hangingPunct="1"/>
            <a:r>
              <a:rPr lang="ru-RU" altLang="ru-RU" smtClean="0"/>
              <a:t>Кочеткова Лариса Викторовна </a:t>
            </a:r>
          </a:p>
          <a:p>
            <a:pPr algn="r" eaLnBrk="1" hangingPunct="1"/>
            <a:r>
              <a:rPr lang="ru-RU" altLang="ru-RU" smtClean="0"/>
              <a:t>учитель начальных классов</a:t>
            </a:r>
          </a:p>
          <a:p>
            <a:pPr algn="r" eaLnBrk="1" hangingPunct="1"/>
            <a:r>
              <a:rPr lang="ru-RU" altLang="ru-RU" smtClean="0"/>
              <a:t>МОУ  « Планета Детства»  </a:t>
            </a:r>
          </a:p>
          <a:p>
            <a:pPr algn="r" eaLnBrk="1" hangingPunct="1"/>
            <a:r>
              <a:rPr lang="ru-RU" altLang="ru-RU" smtClean="0"/>
              <a:t>Клинский район Московской области</a:t>
            </a:r>
          </a:p>
          <a:p>
            <a:pPr algn="r" eaLnBrk="1" hangingPunct="1"/>
            <a:r>
              <a:rPr lang="ru-RU" altLang="ru-RU" smtClean="0"/>
              <a:t>2020г.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928813" y="1143000"/>
            <a:ext cx="6572250" cy="1570038"/>
          </a:xfrm>
          <a:prstGeom prst="rect">
            <a:avLst/>
          </a:prstGeo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ru-RU" b="1" i="1" dirty="0">
                <a:solidFill>
                  <a:schemeClr val="accent2">
                    <a:lumMod val="50000"/>
                  </a:schemeClr>
                </a:solidFill>
              </a:rPr>
              <a:t> </a:t>
            </a:r>
            <a:r>
              <a:rPr lang="ru-RU" sz="3200" b="1" i="1" dirty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«Использование электронных образовательных ресурсов на уроке»</a:t>
            </a:r>
            <a:endParaRPr lang="ru-RU" sz="32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Заголовок 1"/>
          <p:cNvSpPr>
            <a:spLocks noGrp="1"/>
          </p:cNvSpPr>
          <p:nvPr>
            <p:ph sz="quarter" idx="1"/>
          </p:nvPr>
        </p:nvSpPr>
        <p:spPr>
          <a:xfrm>
            <a:off x="214313" y="428625"/>
            <a:ext cx="8358187" cy="5357813"/>
          </a:xfrm>
        </p:spPr>
        <p:txBody>
          <a:bodyPr/>
          <a:lstStyle/>
          <a:p>
            <a:pPr marL="457200" indent="-457200" algn="ctr" eaLnBrk="1" hangingPunct="1">
              <a:buFont typeface="Wingdings" pitchFamily="2" charset="2"/>
              <a:buNone/>
            </a:pPr>
            <a:r>
              <a:rPr lang="ru-RU" altLang="ru-RU" smtClean="0">
                <a:latin typeface="Times New Roman" pitchFamily="18" charset="0"/>
                <a:cs typeface="Times New Roman" pitchFamily="18" charset="0"/>
              </a:rPr>
              <a:t>Грамотное использование возможностей современных информационных технологий в начальной школе способствует:</a:t>
            </a:r>
            <a:r>
              <a:rPr lang="ru-RU" altLang="ru-RU" sz="200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altLang="ru-RU" sz="2000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2000" smtClean="0">
              <a:latin typeface="Times New Roman" pitchFamily="18" charset="0"/>
              <a:cs typeface="Times New Roman" pitchFamily="18" charset="0"/>
            </a:endParaRPr>
          </a:p>
          <a:p>
            <a:pPr marL="457200" indent="-457200" eaLnBrk="1" hangingPunct="1">
              <a:buFont typeface="Wingdings" pitchFamily="2" charset="2"/>
              <a:buNone/>
            </a:pP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        1. Активизации познавательной деятельности, повышению качественной успеваемости школьников.</a:t>
            </a:r>
            <a:b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 2.Достижению целей обучения с помощью современных электронных учебных материалов, предназначенных для использования на уроках в начальной школе.</a:t>
            </a:r>
            <a:b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 3.Развитию навыков самообразования и самоконтроля у младших школьников; повышению уровня комфортности обучения.</a:t>
            </a:r>
            <a:b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4. Снижению дидактических затруднений у учащихся.</a:t>
            </a:r>
            <a:b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5. Повышению активности и инициативности младших школьников на уроке; развитию информационного мышления школьников, формирование информационно-коммуникационной компетенции.</a:t>
            </a:r>
            <a:b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</a:br>
            <a: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  <a:t>6. Приобретение навыков работы на компьютере учащимися начальной школы с соблюдением правил безопасности.</a:t>
            </a:r>
            <a:br>
              <a:rPr lang="ru-RU" altLang="ru-RU" sz="2000" i="1" smtClean="0">
                <a:latin typeface="Times New Roman" pitchFamily="18" charset="0"/>
                <a:cs typeface="Times New Roman" pitchFamily="18" charset="0"/>
              </a:rPr>
            </a:br>
            <a:endParaRPr lang="ru-RU" altLang="ru-RU" sz="2000" i="1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88" y="357188"/>
            <a:ext cx="7900987" cy="1928812"/>
          </a:xfrm>
        </p:spPr>
        <p:txBody>
          <a:bodyPr>
            <a:no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ru-RU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Каждый учитель мечтает, чтобы на уроке работали все дети. Я  испытываю огромное чувство радости, когда на каждом уроке с использованием интерактивной доски работают все дети без исключения. У них уже есть любимые программы и задания, иногда они просят меня установить именно их. Им легко и интересно учиться. Каждый день они готовы узнавать новое, потому что они хотят этого сами .</a:t>
            </a:r>
            <a:endParaRPr lang="ru-RU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43" name="Picture 4" descr="C:\Users\user\Desktop\фото 4\2014-12-26 13-41-05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28625" y="3071813"/>
            <a:ext cx="3571875" cy="3071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44" name="Picture 6" descr="C:\Users\user\Desktop\фото 4\2014-12-26 13-38-1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429125" y="3071813"/>
            <a:ext cx="3571875" cy="300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7" descr="C:\Users\user\Desktop\фото 4\2014-12-02 12-55-38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63" y="3714750"/>
            <a:ext cx="3821112" cy="286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267" name="Прямоугольник 5"/>
          <p:cNvSpPr>
            <a:spLocks noChangeArrowheads="1"/>
          </p:cNvSpPr>
          <p:nvPr/>
        </p:nvSpPr>
        <p:spPr bwMode="auto">
          <a:xfrm>
            <a:off x="4572000" y="785813"/>
            <a:ext cx="3786188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.. Как говорят дети, интерактивная доска - это супер! Трудно описать все её достоинства. Учебный процесс проходит достаточно легко, интересно и весело. Детям нравится работать на уроке, им интересно - это главное. </a:t>
            </a:r>
          </a:p>
          <a:p>
            <a:pPr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Им нравится передвигать предметы и слова, строить геометрические фигуры, чертить схемы к задачам, писать маркерами, стирать с доски.</a:t>
            </a:r>
          </a:p>
        </p:txBody>
      </p:sp>
      <p:pic>
        <p:nvPicPr>
          <p:cNvPr id="11268" name="Picture 2" descr="C:\Users\user\Desktop\фото 4\2014-12-26 13-36-1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42938" y="500063"/>
            <a:ext cx="3714750" cy="278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:\Users\user\YandexDisk\Фотокамера\2014-12-26 14-55-0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357188" y="2428875"/>
            <a:ext cx="3157537" cy="1857375"/>
          </a:xfrm>
          <a:noFill/>
        </p:spPr>
      </p:pic>
      <p:pic>
        <p:nvPicPr>
          <p:cNvPr id="12291" name="Picture 3" descr="C:\Users\user\YandexDisk\Фотокамера\2014-12-26 14-51-40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85750" y="214313"/>
            <a:ext cx="3357563" cy="1974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292" name="Picture 4" descr="C:\Users\user\YandexDisk\Фотокамера\2014-12-26 14-53-57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28625" y="4500563"/>
            <a:ext cx="3071813" cy="218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293" name="Прямоугольник 6"/>
          <p:cNvSpPr>
            <a:spLocks noChangeArrowheads="1"/>
          </p:cNvSpPr>
          <p:nvPr/>
        </p:nvSpPr>
        <p:spPr bwMode="auto">
          <a:xfrm>
            <a:off x="3929063" y="357188"/>
            <a:ext cx="4786312" cy="5632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Документ-камеру мы используем на уроках русского языка, математики, литературного чтения, окружающего мира, технологии и ИЗО. Она позволяет наглядно продемонстрировать экспериментальную работу (работа над ошибками, контрольное списывание, математические диктанты, каллиграфия, тесты,  и т.д.).</a:t>
            </a:r>
          </a:p>
          <a:p>
            <a:pPr eaLnBrk="1" hangingPunct="1"/>
            <a:r>
              <a:rPr lang="ru-RU" alt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hangingPunct="1"/>
            <a:r>
              <a:rPr lang="ru-RU" altLang="ru-RU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Оборудование данного типа дает возможность наглядно продемонстрировать этапы практической деятельности. На уроках русского языка, математики и литературы использование документ - камеры возможно на всех этапах. Достаточно часто она используется на этапе объяснения нового материала и при контроле знаний. Очень удобно при помощи камеры анализировать письменные работы учащихся, указывая на конкретные ошибки.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endParaRPr lang="ru-RU" dirty="0"/>
          </a:p>
        </p:txBody>
      </p:sp>
      <p:pic>
        <p:nvPicPr>
          <p:cNvPr id="13315" name="Picture 2" descr="C:\Users\user\YandexDisk\Фотокамера\2014-12-26 13-48-24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 t="-6323"/>
          <a:stretch>
            <a:fillRect/>
          </a:stretch>
        </p:blipFill>
        <p:spPr>
          <a:xfrm>
            <a:off x="500063" y="3214688"/>
            <a:ext cx="3479800" cy="2428875"/>
          </a:xfrm>
          <a:noFill/>
        </p:spPr>
      </p:pic>
      <p:pic>
        <p:nvPicPr>
          <p:cNvPr id="13316" name="Picture 4" descr="C:\Users\user\YandexDisk\Фотокамера\2014-12-26 13-47-22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214313" y="357188"/>
            <a:ext cx="3811587" cy="2643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17" name="Picture 5" descr="C:\Users\user\YandexDisk\Фотокамера\2014-12-26 13-48-16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143375" y="357188"/>
            <a:ext cx="4191000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318" name="Прямоугольник 5"/>
          <p:cNvSpPr>
            <a:spLocks noChangeArrowheads="1"/>
          </p:cNvSpPr>
          <p:nvPr/>
        </p:nvSpPr>
        <p:spPr bwMode="auto">
          <a:xfrm>
            <a:off x="4071938" y="2857500"/>
            <a:ext cx="4572000" cy="3140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Применение интерактивной системы тестирования Interwrite Response </a:t>
            </a:r>
          </a:p>
          <a:p>
            <a:pPr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 позволяет учащемуся сразу получить результаты тестирования, увидеть свои ошибки, отследить время выполнения каждого задания и теста в целом. Особенно примечательным является тот факт, что те ученики, которые психологически не справляются на письменных контрольных работах, очень успешны при сдаче и выполнении работ с помощью тестов.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3" descr="C:\Users\user\Desktop\мои документы\фото\2013-02-13 14-46-10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88" y="3286125"/>
            <a:ext cx="3392487" cy="285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Picture 4" descr="C:\Users\user\Desktop\мои документы\фото\101___01\IMG_0048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357188" y="500063"/>
            <a:ext cx="3376612" cy="235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Picture 7" descr="C:\Users\user\Pictures\2013-02-10 2 класс\2 класс 008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4429125" y="428625"/>
            <a:ext cx="3309938" cy="2482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1" name="Прямоугольник 8"/>
          <p:cNvSpPr>
            <a:spLocks noChangeArrowheads="1"/>
          </p:cNvSpPr>
          <p:nvPr/>
        </p:nvSpPr>
        <p:spPr bwMode="auto">
          <a:xfrm>
            <a:off x="4214813" y="2887663"/>
            <a:ext cx="45720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Обучающая, воспитывающая, развивающая функция урока обеспечивается различными средствами. Одним из таких средств является компьютер. В современной школе компьютер все шире используется на разных этапах урока и на  внеурочных занятиях.</a:t>
            </a:r>
          </a:p>
          <a:p>
            <a:pPr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  Уроки с использованием компьютера целесообразны  для решения частных задач урока, чтобы ученики глубже поняли тему урока и творчески проявили себя.</a:t>
            </a:r>
          </a:p>
          <a:p>
            <a:pPr eaLnBrk="1" hangingPunct="1"/>
            <a:r>
              <a:rPr lang="ru-RU" altLang="ru-RU"/>
              <a:t/>
            </a:r>
            <a:br>
              <a:rPr lang="ru-RU" altLang="ru-RU"/>
            </a:br>
            <a:endParaRPr lang="ru-RU" alt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:\Users\user\YandexDisk\Фотокамера\2014-12-17 17-03-5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email"/>
          <a:srcRect/>
          <a:stretch>
            <a:fillRect/>
          </a:stretch>
        </p:blipFill>
        <p:spPr>
          <a:xfrm>
            <a:off x="428625" y="500063"/>
            <a:ext cx="3357563" cy="2517775"/>
          </a:xfrm>
          <a:noFill/>
        </p:spPr>
      </p:pic>
      <p:pic>
        <p:nvPicPr>
          <p:cNvPr id="15363" name="Picture 3" descr="C:\Users\user\YandexDisk\Фотокамера\2014-12-17 17-02-36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357688" y="571500"/>
            <a:ext cx="3286125" cy="246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4" name="Прямоугольник 5"/>
          <p:cNvSpPr>
            <a:spLocks noChangeArrowheads="1"/>
          </p:cNvSpPr>
          <p:nvPr/>
        </p:nvSpPr>
        <p:spPr bwMode="auto">
          <a:xfrm>
            <a:off x="857250" y="3714750"/>
            <a:ext cx="7072313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ru-RU" altLang="ru-RU">
                <a:latin typeface="Times New Roman" pitchFamily="18" charset="0"/>
                <a:cs typeface="Times New Roman" pitchFamily="18" charset="0"/>
              </a:rPr>
              <a:t>Результаты использования</a:t>
            </a:r>
            <a:r>
              <a:rPr lang="ru-RU" altLang="ru-RU" u="sng">
                <a:latin typeface="Times New Roman" pitchFamily="18" charset="0"/>
                <a:cs typeface="Times New Roman" pitchFamily="18" charset="0"/>
                <a:hlinkClick r:id="rId4"/>
              </a:rPr>
              <a:t> образовательных электронных ресурсов</a:t>
            </a:r>
            <a:r>
              <a:rPr lang="ru-RU" altLang="ru-RU">
                <a:latin typeface="Times New Roman" pitchFamily="18" charset="0"/>
                <a:cs typeface="Times New Roman" pitchFamily="18" charset="0"/>
              </a:rPr>
              <a:t> : </a:t>
            </a:r>
            <a:br>
              <a:rPr lang="ru-RU" altLang="ru-RU">
                <a:latin typeface="Times New Roman" pitchFamily="18" charset="0"/>
                <a:cs typeface="Times New Roman" pitchFamily="18" charset="0"/>
              </a:rPr>
            </a:br>
            <a:r>
              <a:rPr lang="ru-RU" altLang="ru-RU">
                <a:latin typeface="Times New Roman" pitchFamily="18" charset="0"/>
                <a:cs typeface="Times New Roman" pitchFamily="18" charset="0"/>
              </a:rPr>
              <a:t>для учащихся – это мотивация к учению и существенное расширение возможностей самостоятельной работы, возможность участия в различных конкурсах; </a:t>
            </a:r>
            <a:br>
              <a:rPr lang="ru-RU" altLang="ru-RU">
                <a:latin typeface="Times New Roman" pitchFamily="18" charset="0"/>
                <a:cs typeface="Times New Roman" pitchFamily="18" charset="0"/>
              </a:rPr>
            </a:br>
            <a:r>
              <a:rPr lang="ru-RU" altLang="ru-RU">
                <a:latin typeface="Times New Roman" pitchFamily="18" charset="0"/>
                <a:cs typeface="Times New Roman" pitchFamily="18" charset="0"/>
              </a:rPr>
              <a:t>для учителя – значительное облегчение и сокращение времени подготовки к уроку, увеличение времени общения с учениками</a:t>
            </a:r>
            <a:r>
              <a:rPr lang="ru-RU" altLang="ru-RU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Эркер">
    <a:dk1>
      <a:sysClr val="windowText" lastClr="000000"/>
    </a:dk1>
    <a:lt1>
      <a:sysClr val="window" lastClr="FFFFFF"/>
    </a:lt1>
    <a:dk2>
      <a:srgbClr val="575F6D"/>
    </a:dk2>
    <a:lt2>
      <a:srgbClr val="FFF39D"/>
    </a:lt2>
    <a:accent1>
      <a:srgbClr val="FE8637"/>
    </a:accent1>
    <a:accent2>
      <a:srgbClr val="7598D9"/>
    </a:accent2>
    <a:accent3>
      <a:srgbClr val="B32C16"/>
    </a:accent3>
    <a:accent4>
      <a:srgbClr val="F5CD2D"/>
    </a:accent4>
    <a:accent5>
      <a:srgbClr val="AEBAD5"/>
    </a:accent5>
    <a:accent6>
      <a:srgbClr val="777C84"/>
    </a:accent6>
    <a:hlink>
      <a:srgbClr val="D2611C"/>
    </a:hlink>
    <a:folHlink>
      <a:srgbClr val="3B435B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125</TotalTime>
  <Words>279</Words>
  <Application>Microsoft Office PowerPoint</Application>
  <PresentationFormat>Экран (4:3)</PresentationFormat>
  <Paragraphs>21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Century Schoolbook</vt:lpstr>
      <vt:lpstr>Wingdings</vt:lpstr>
      <vt:lpstr>Wingdings 2</vt:lpstr>
      <vt:lpstr>Calibri</vt:lpstr>
      <vt:lpstr>Times New Roman</vt:lpstr>
      <vt:lpstr>Эркер</vt:lpstr>
      <vt:lpstr> </vt:lpstr>
      <vt:lpstr>Слайд 2</vt:lpstr>
      <vt:lpstr>Каждый учитель мечтает, чтобы на уроке работали все дети. Я  испытываю огромное чувство радости, когда на каждом уроке с использованием интерактивной доски работают все дети без исключения. У них уже есть любимые программы и задания, иногда они просят меня установить именно их. Им легко и интересно учиться. Каждый день они готовы узнавать новое, потому что они хотят этого сами .</vt:lpstr>
      <vt:lpstr>Слайд 4</vt:lpstr>
      <vt:lpstr>Слайд 5</vt:lpstr>
      <vt:lpstr>Слайд 6</vt:lpstr>
      <vt:lpstr>Слайд 7</vt:lpstr>
      <vt:lpstr>Слайд 8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IRONMANN (AKA SHAMAN)</dc:creator>
  <cp:lastModifiedBy>Elena Nikitina</cp:lastModifiedBy>
  <cp:revision>5</cp:revision>
  <dcterms:created xsi:type="dcterms:W3CDTF">2014-12-27T20:19:08Z</dcterms:created>
  <dcterms:modified xsi:type="dcterms:W3CDTF">2023-01-30T07:08:43Z</dcterms:modified>
</cp:coreProperties>
</file>