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0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81" d="100"/>
          <a:sy n="81" d="100"/>
        </p:scale>
        <p:origin x="2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573D-508F-4F4C-BBDF-120C4B45EAAF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61D78-C5E2-4786-873A-85BE88A85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708E4F-9A4D-4776-A895-3C58B15B357E}"/>
              </a:ext>
            </a:extLst>
          </p:cNvPr>
          <p:cNvSpPr/>
          <p:nvPr/>
        </p:nvSpPr>
        <p:spPr>
          <a:xfrm>
            <a:off x="2669120" y="-171400"/>
            <a:ext cx="3608360" cy="708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ctr">
              <a:lnSpc>
                <a:spcPct val="115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  <a:ea typeface="Arial" panose="020B0604020202020204" pitchFamily="34" charset="0"/>
              </a:rPr>
              <a:t>Хранение данных. </a:t>
            </a:r>
            <a:endParaRPr lang="ru-RU" sz="3600" dirty="0">
              <a:solidFill>
                <a:srgbClr val="002060"/>
              </a:solidFill>
              <a:effectLst/>
              <a:latin typeface="Monotype Corsiva" panose="03010101010201010101" pitchFamily="66" charset="0"/>
              <a:ea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B69D8E-AE14-45D2-9981-EC6B18D96D03}"/>
              </a:ext>
            </a:extLst>
          </p:cNvPr>
          <p:cNvSpPr/>
          <p:nvPr/>
        </p:nvSpPr>
        <p:spPr>
          <a:xfrm>
            <a:off x="3375" y="40657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Существуют три основных типа величин с которыми работает компьютер: </a:t>
            </a:r>
            <a:r>
              <a:rPr lang="ru-RU" sz="2400" b="1" dirty="0">
                <a:latin typeface="Times New Roman" panose="02020603050405020304" pitchFamily="18" charset="0"/>
                <a:ea typeface="Arial" panose="020B0604020202020204" pitchFamily="34" charset="0"/>
              </a:rPr>
              <a:t>числовой, символьный и логический</a:t>
            </a: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086FC6-0F8D-4E9D-8C7E-40ADDD744EE5}"/>
              </a:ext>
            </a:extLst>
          </p:cNvPr>
          <p:cNvSpPr/>
          <p:nvPr/>
        </p:nvSpPr>
        <p:spPr>
          <a:xfrm>
            <a:off x="-98700" y="5093677"/>
            <a:ext cx="9144000" cy="1756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Числовые величины в программировании, так же, как и математические величины, делятся на переменные и константы (постоянные). Например, в формуле (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a</a:t>
            </a:r>
            <a:r>
              <a:rPr lang="ru-RU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- 2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ab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+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</a:t>
            </a:r>
            <a:r>
              <a:rPr lang="ru-RU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) а,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— это переменные, 2 — это константа.</a:t>
            </a:r>
            <a:endParaRPr lang="ru-RU" sz="2400" dirty="0">
              <a:solidFill>
                <a:srgbClr val="C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3">
            <a:extLst>
              <a:ext uri="{FF2B5EF4-FFF2-40B4-BE49-F238E27FC236}">
                <a16:creationId xmlns:a16="http://schemas.microsoft.com/office/drawing/2014/main" id="{5C17F9DC-4773-4737-9DE0-843A4719A84F}"/>
              </a:ext>
            </a:extLst>
          </p:cNvPr>
          <p:cNvSpPr/>
          <p:nvPr/>
        </p:nvSpPr>
        <p:spPr>
          <a:xfrm>
            <a:off x="2987824" y="1455513"/>
            <a:ext cx="2376264" cy="720080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Величины</a:t>
            </a:r>
          </a:p>
        </p:txBody>
      </p:sp>
      <p:sp>
        <p:nvSpPr>
          <p:cNvPr id="7" name="Прямоугольник: скругленные углы 4">
            <a:extLst>
              <a:ext uri="{FF2B5EF4-FFF2-40B4-BE49-F238E27FC236}">
                <a16:creationId xmlns:a16="http://schemas.microsoft.com/office/drawing/2014/main" id="{9DD91ABE-85FA-44F5-90B6-4A12C89D93FC}"/>
              </a:ext>
            </a:extLst>
          </p:cNvPr>
          <p:cNvSpPr/>
          <p:nvPr/>
        </p:nvSpPr>
        <p:spPr>
          <a:xfrm>
            <a:off x="323528" y="2684304"/>
            <a:ext cx="2520280" cy="1080119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Числовые (целые или вещественные)</a:t>
            </a:r>
          </a:p>
        </p:txBody>
      </p:sp>
      <p:sp>
        <p:nvSpPr>
          <p:cNvPr id="8" name="Прямоугольник: скругленные углы 5">
            <a:extLst>
              <a:ext uri="{FF2B5EF4-FFF2-40B4-BE49-F238E27FC236}">
                <a16:creationId xmlns:a16="http://schemas.microsoft.com/office/drawing/2014/main" id="{AF299A0D-ECC1-46B3-AD49-B0AEB9670F77}"/>
              </a:ext>
            </a:extLst>
          </p:cNvPr>
          <p:cNvSpPr/>
          <p:nvPr/>
        </p:nvSpPr>
        <p:spPr>
          <a:xfrm>
            <a:off x="6300192" y="2544943"/>
            <a:ext cx="2520280" cy="1080119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Логические (или булевские)</a:t>
            </a:r>
          </a:p>
        </p:txBody>
      </p:sp>
      <p:sp>
        <p:nvSpPr>
          <p:cNvPr id="9" name="Прямоугольник: скругленные углы 6">
            <a:extLst>
              <a:ext uri="{FF2B5EF4-FFF2-40B4-BE49-F238E27FC236}">
                <a16:creationId xmlns:a16="http://schemas.microsoft.com/office/drawing/2014/main" id="{5D3191C4-F9E4-4D07-BFEF-CB7F8D2E07BC}"/>
              </a:ext>
            </a:extLst>
          </p:cNvPr>
          <p:cNvSpPr/>
          <p:nvPr/>
        </p:nvSpPr>
        <p:spPr>
          <a:xfrm>
            <a:off x="2925128" y="3822261"/>
            <a:ext cx="3096344" cy="1080118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Символьные и строковые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D516F608-9596-456C-94A3-BC6EA97E719D}"/>
              </a:ext>
            </a:extLst>
          </p:cNvPr>
          <p:cNvCxnSpPr>
            <a:cxnSpLocks/>
          </p:cNvCxnSpPr>
          <p:nvPr/>
        </p:nvCxnSpPr>
        <p:spPr>
          <a:xfrm>
            <a:off x="4140787" y="2175593"/>
            <a:ext cx="35169" cy="1610716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7EC8BE34-5195-4A0C-B0CD-BC35C8A1E2BA}"/>
              </a:ext>
            </a:extLst>
          </p:cNvPr>
          <p:cNvCxnSpPr>
            <a:stCxn id="6" idx="2"/>
            <a:endCxn id="7" idx="0"/>
          </p:cNvCxnSpPr>
          <p:nvPr/>
        </p:nvCxnSpPr>
        <p:spPr>
          <a:xfrm flipH="1">
            <a:off x="1583668" y="2175593"/>
            <a:ext cx="2592288" cy="508711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7061AA2-78F5-4639-946B-49A11D92309A}"/>
              </a:ext>
            </a:extLst>
          </p:cNvPr>
          <p:cNvCxnSpPr>
            <a:stCxn id="6" idx="2"/>
            <a:endCxn id="8" idx="0"/>
          </p:cNvCxnSpPr>
          <p:nvPr/>
        </p:nvCxnSpPr>
        <p:spPr>
          <a:xfrm>
            <a:off x="4175956" y="2175593"/>
            <a:ext cx="3384376" cy="36935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D52F09-C395-44E0-B7BB-1DAFC419F7A7}"/>
              </a:ext>
            </a:extLst>
          </p:cNvPr>
          <p:cNvSpPr/>
          <p:nvPr/>
        </p:nvSpPr>
        <p:spPr>
          <a:xfrm>
            <a:off x="3462561" y="-46145"/>
            <a:ext cx="2218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  <a:ea typeface="Arial" panose="020B0604020202020204" pitchFamily="34" charset="0"/>
              </a:rPr>
              <a:t>Константа</a:t>
            </a:r>
            <a:endParaRPr lang="ru-RU" sz="36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7EB9DAE-417D-44D5-B828-A9319BA7D015}"/>
              </a:ext>
            </a:extLst>
          </p:cNvPr>
          <p:cNvSpPr/>
          <p:nvPr/>
        </p:nvSpPr>
        <p:spPr>
          <a:xfrm>
            <a:off x="0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Константа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величина, которая не может быть изменена в ходе выполнения программы. Значение константы однозначно определяется её написанием.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A7301AF-ECE5-4770-AAAC-403C450D42ED}"/>
              </a:ext>
            </a:extLst>
          </p:cNvPr>
          <p:cNvSpPr/>
          <p:nvPr/>
        </p:nvSpPr>
        <p:spPr>
          <a:xfrm>
            <a:off x="-16659" y="2205646"/>
            <a:ext cx="9160659" cy="90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Целые константы</a:t>
            </a:r>
            <a:r>
              <a:rPr lang="ru-RU" sz="2400" dirty="0">
                <a:solidFill>
                  <a:srgbClr val="A50021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— это целые числа (без точки). Знак + можно опускать.</a:t>
            </a:r>
            <a:endParaRPr lang="ru-RU" sz="2400" dirty="0">
              <a:solidFill>
                <a:srgbClr val="A50021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A8BB83-BDBB-4D8A-8701-E5FEA6482F78}"/>
              </a:ext>
            </a:extLst>
          </p:cNvPr>
          <p:cNvSpPr txBox="1"/>
          <p:nvPr/>
        </p:nvSpPr>
        <p:spPr>
          <a:xfrm>
            <a:off x="2123728" y="3125993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Примеры:     45,    -123,   0,   123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9DA49C0-C6C8-46B9-A03C-E9C3631B2256}"/>
              </a:ext>
            </a:extLst>
          </p:cNvPr>
          <p:cNvSpPr/>
          <p:nvPr/>
        </p:nvSpPr>
        <p:spPr>
          <a:xfrm>
            <a:off x="-87452" y="3748441"/>
            <a:ext cx="916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ea typeface="Arial" panose="020B0604020202020204" pitchFamily="34" charset="0"/>
              </a:rPr>
              <a:t>Вещественные константы</a:t>
            </a: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 могут быть представлены в двух видах: с фиксированной и плавающей точкой.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8682B52-C2CD-4D7E-B9BD-F1B8ECED896F}"/>
              </a:ext>
            </a:extLst>
          </p:cNvPr>
          <p:cNvSpPr/>
          <p:nvPr/>
        </p:nvSpPr>
        <p:spPr>
          <a:xfrm>
            <a:off x="-75546" y="4753934"/>
            <a:ext cx="91606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Константы с фиксированной точкой </a:t>
            </a:r>
            <a:r>
              <a:rPr lang="ru-RU" sz="2400" dirty="0">
                <a:solidFill>
                  <a:srgbClr val="A50021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— это числа, содержащие точку, разделяющую целую и дробную части.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5765DB-801C-499F-86AB-C2684BD6CB3F}"/>
              </a:ext>
            </a:extLst>
          </p:cNvPr>
          <p:cNvSpPr txBox="1"/>
          <p:nvPr/>
        </p:nvSpPr>
        <p:spPr>
          <a:xfrm>
            <a:off x="1979712" y="5792700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Примеры:     45.125,    -123.0,  -7.24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199065-DCD6-4C65-8E27-27D163DD6120}"/>
              </a:ext>
            </a:extLst>
          </p:cNvPr>
          <p:cNvSpPr txBox="1"/>
          <p:nvPr/>
        </p:nvSpPr>
        <p:spPr>
          <a:xfrm>
            <a:off x="0" y="2765049"/>
            <a:ext cx="169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14300000 =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D7AACF-E006-46CD-9F14-F69F0EBB3A2E}"/>
              </a:ext>
            </a:extLst>
          </p:cNvPr>
          <p:cNvSpPr/>
          <p:nvPr/>
        </p:nvSpPr>
        <p:spPr>
          <a:xfrm>
            <a:off x="1547664" y="2765049"/>
            <a:ext cx="2417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1,43*10000000 =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AFCF89-5FE2-4282-A72B-4764CBE3AFE6}"/>
              </a:ext>
            </a:extLst>
          </p:cNvPr>
          <p:cNvSpPr txBox="1"/>
          <p:nvPr/>
        </p:nvSpPr>
        <p:spPr>
          <a:xfrm>
            <a:off x="3779912" y="2765049"/>
            <a:ext cx="1661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1,43*10</a:t>
            </a:r>
            <a:r>
              <a:rPr lang="ru-RU" sz="2400" baseline="30000" dirty="0"/>
              <a:t>7</a:t>
            </a:r>
            <a:r>
              <a:rPr lang="ru-RU" sz="2400" dirty="0"/>
              <a:t> =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6BED34-2294-4A24-8F66-411CB4FB6E86}"/>
              </a:ext>
            </a:extLst>
          </p:cNvPr>
          <p:cNvSpPr txBox="1"/>
          <p:nvPr/>
        </p:nvSpPr>
        <p:spPr>
          <a:xfrm>
            <a:off x="3707114" y="3245659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   m    E   p</a:t>
            </a:r>
            <a:endParaRPr lang="ru-RU" sz="2400" b="1" dirty="0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E9B9B1A2-595F-4344-A860-764DFA84FC29}"/>
              </a:ext>
            </a:extLst>
          </p:cNvPr>
          <p:cNvCxnSpPr>
            <a:cxnSpLocks/>
          </p:cNvCxnSpPr>
          <p:nvPr/>
        </p:nvCxnSpPr>
        <p:spPr>
          <a:xfrm>
            <a:off x="4139952" y="3226714"/>
            <a:ext cx="0" cy="8885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DAC1CE0-87EC-4E5E-8AC7-C3C6BA1BF211}"/>
              </a:ext>
            </a:extLst>
          </p:cNvPr>
          <p:cNvCxnSpPr>
            <a:cxnSpLocks/>
          </p:cNvCxnSpPr>
          <p:nvPr/>
        </p:nvCxnSpPr>
        <p:spPr>
          <a:xfrm>
            <a:off x="4572000" y="3148535"/>
            <a:ext cx="1" cy="16702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6127924-47C4-4620-801E-6B7AD28986D8}"/>
              </a:ext>
            </a:extLst>
          </p:cNvPr>
          <p:cNvCxnSpPr>
            <a:cxnSpLocks/>
          </p:cNvCxnSpPr>
          <p:nvPr/>
        </p:nvCxnSpPr>
        <p:spPr>
          <a:xfrm>
            <a:off x="4932040" y="3053081"/>
            <a:ext cx="0" cy="26248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Левая фигурная скобка 10">
            <a:extLst>
              <a:ext uri="{FF2B5EF4-FFF2-40B4-BE49-F238E27FC236}">
                <a16:creationId xmlns:a16="http://schemas.microsoft.com/office/drawing/2014/main" id="{23F3BEC7-AFFF-4EDE-B238-C7FDBF07A10E}"/>
              </a:ext>
            </a:extLst>
          </p:cNvPr>
          <p:cNvSpPr/>
          <p:nvPr/>
        </p:nvSpPr>
        <p:spPr>
          <a:xfrm rot="16200000">
            <a:off x="4125316" y="2910027"/>
            <a:ext cx="56988" cy="487108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:a16="http://schemas.microsoft.com/office/drawing/2014/main" id="{219B0F1A-1BAE-47F2-B98D-45E61ABDCC0A}"/>
              </a:ext>
            </a:extLst>
          </p:cNvPr>
          <p:cNvSpPr/>
          <p:nvPr/>
        </p:nvSpPr>
        <p:spPr>
          <a:xfrm rot="16200000">
            <a:off x="4643804" y="2882122"/>
            <a:ext cx="45719" cy="487105"/>
          </a:xfrm>
          <a:prstGeom prst="leftBrac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9C1BCE-655D-4DE1-81BC-E6AE2820BA60}"/>
              </a:ext>
            </a:extLst>
          </p:cNvPr>
          <p:cNvSpPr txBox="1"/>
          <p:nvPr/>
        </p:nvSpPr>
        <p:spPr>
          <a:xfrm>
            <a:off x="5183167" y="2573650"/>
            <a:ext cx="1728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1.43</a:t>
            </a:r>
            <a:r>
              <a:rPr lang="en-US" sz="4000" dirty="0"/>
              <a:t>E</a:t>
            </a:r>
            <a:r>
              <a:rPr lang="en-US" sz="2800" dirty="0"/>
              <a:t>7</a:t>
            </a:r>
            <a:endParaRPr lang="ru-RU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D613F3-718E-48F0-AEF3-8F256E2893CB}"/>
              </a:ext>
            </a:extLst>
          </p:cNvPr>
          <p:cNvSpPr txBox="1"/>
          <p:nvPr/>
        </p:nvSpPr>
        <p:spPr>
          <a:xfrm>
            <a:off x="0" y="4149080"/>
            <a:ext cx="2195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54370000000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D1C258-D12E-4D3C-BC31-6F8098075BB8}"/>
              </a:ext>
            </a:extLst>
          </p:cNvPr>
          <p:cNvSpPr txBox="1"/>
          <p:nvPr/>
        </p:nvSpPr>
        <p:spPr>
          <a:xfrm>
            <a:off x="33718" y="5094711"/>
            <a:ext cx="1553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0,0000046</a:t>
            </a:r>
            <a:endParaRPr lang="ru-RU" sz="24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4A79FAD-00A4-4C5C-BD00-1F22AD711F1E}"/>
              </a:ext>
            </a:extLst>
          </p:cNvPr>
          <p:cNvSpPr/>
          <p:nvPr/>
        </p:nvSpPr>
        <p:spPr>
          <a:xfrm>
            <a:off x="-16659" y="149403"/>
            <a:ext cx="91606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ea typeface="Arial" panose="020B0604020202020204" pitchFamily="34" charset="0"/>
              </a:rPr>
              <a:t>Константы с плавающей точкой </a:t>
            </a: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— это числа, представленные с десятичным порядком: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</a:rPr>
              <a:t>mEp</a:t>
            </a: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 (без пробелов), где 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 — мантисса (как целые, так и вещественные числа с фиксированной точкой);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Е — признак записи числа с десятичным порядком;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Arial" panose="020B0604020202020204" pitchFamily="34" charset="0"/>
              </a:rPr>
              <a:t>р — порядок числа (только целые числа).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 animBg="1"/>
      <p:bldP spid="12" grpId="0" animBg="1"/>
      <p:bldP spid="13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C3983A8-5A0E-4983-9588-A20409736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617161"/>
              </p:ext>
            </p:extLst>
          </p:nvPr>
        </p:nvGraphicFramePr>
        <p:xfrm>
          <a:off x="539552" y="116632"/>
          <a:ext cx="7848872" cy="2415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76750280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6093466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135298194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98742677"/>
                    </a:ext>
                  </a:extLst>
                </a:gridCol>
              </a:tblGrid>
              <a:tr h="39497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Значение константы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Целая константа</a:t>
                      </a: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Константа с фиксированной точкой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Константа с плавающей точкой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599737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-257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517530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16,4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523177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0,0032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648788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52FD36-827B-420C-B52B-61AD0D6C8D49}"/>
              </a:ext>
            </a:extLst>
          </p:cNvPr>
          <p:cNvSpPr/>
          <p:nvPr/>
        </p:nvSpPr>
        <p:spPr>
          <a:xfrm>
            <a:off x="2053998" y="1282153"/>
            <a:ext cx="974626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-257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5E8BB0-7636-4425-A2F0-2873F10C69D6}"/>
              </a:ext>
            </a:extLst>
          </p:cNvPr>
          <p:cNvSpPr/>
          <p:nvPr/>
        </p:nvSpPr>
        <p:spPr>
          <a:xfrm>
            <a:off x="3753335" y="1282153"/>
            <a:ext cx="1207062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-257.0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5DDFC0-A7E2-47C4-B32E-8A2FF0DC8CA6}"/>
              </a:ext>
            </a:extLst>
          </p:cNvPr>
          <p:cNvSpPr/>
          <p:nvPr/>
        </p:nvSpPr>
        <p:spPr>
          <a:xfrm>
            <a:off x="6254379" y="1282153"/>
            <a:ext cx="1357744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-2.57Е2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F5C01B6-13F4-4A66-BEB8-6A0854BCC345}"/>
              </a:ext>
            </a:extLst>
          </p:cNvPr>
          <p:cNvSpPr/>
          <p:nvPr/>
        </p:nvSpPr>
        <p:spPr>
          <a:xfrm>
            <a:off x="2244211" y="1730770"/>
            <a:ext cx="621965" cy="39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/>
              <a:t>—</a:t>
            </a:r>
            <a:endParaRPr lang="ru-RU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9812176-0C78-4E30-8FDE-A6A6364F9D35}"/>
              </a:ext>
            </a:extLst>
          </p:cNvPr>
          <p:cNvSpPr/>
          <p:nvPr/>
        </p:nvSpPr>
        <p:spPr>
          <a:xfrm>
            <a:off x="3821335" y="1679946"/>
            <a:ext cx="956993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16.4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659F19B-CB53-4539-82A7-0C75EC8A2044}"/>
              </a:ext>
            </a:extLst>
          </p:cNvPr>
          <p:cNvSpPr/>
          <p:nvPr/>
        </p:nvSpPr>
        <p:spPr>
          <a:xfrm>
            <a:off x="6301668" y="1714201"/>
            <a:ext cx="1263166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1.64Е1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E21C3B1-8FB9-46FA-B246-6ADD0463CA8F}"/>
              </a:ext>
            </a:extLst>
          </p:cNvPr>
          <p:cNvSpPr/>
          <p:nvPr/>
        </p:nvSpPr>
        <p:spPr>
          <a:xfrm>
            <a:off x="2219182" y="2169695"/>
            <a:ext cx="621965" cy="39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/>
              <a:t>—</a:t>
            </a:r>
            <a:endParaRPr lang="ru-RU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B4B554E-43B2-4BA5-AEBD-378CF5F34CE5}"/>
              </a:ext>
            </a:extLst>
          </p:cNvPr>
          <p:cNvSpPr/>
          <p:nvPr/>
        </p:nvSpPr>
        <p:spPr>
          <a:xfrm>
            <a:off x="3886789" y="2091948"/>
            <a:ext cx="1267976" cy="489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669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/>
              <a:t>0.0032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FB75927-414E-41FA-BA53-8C006F4AC4AE}"/>
              </a:ext>
            </a:extLst>
          </p:cNvPr>
          <p:cNvSpPr/>
          <p:nvPr/>
        </p:nvSpPr>
        <p:spPr>
          <a:xfrm>
            <a:off x="6228184" y="2074241"/>
            <a:ext cx="1388333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+mj-lt"/>
              </a:rPr>
              <a:t>     </a:t>
            </a:r>
            <a:r>
              <a:rPr lang="ru-RU" sz="24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3.2</a:t>
            </a:r>
            <a:r>
              <a:rPr lang="en-US" sz="2400" dirty="0"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E-3</a:t>
            </a:r>
            <a:endParaRPr lang="ru-RU" sz="2400" dirty="0">
              <a:latin typeface="+mj-lt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7F7107-DFF2-41DD-940D-862AD7FFA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4650" y="4461462"/>
            <a:ext cx="9041181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Логические константы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принимают два значения: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True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(истинно) и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False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(ложно).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E2BA82-359C-42BB-B09A-0DCF70E88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832" y="5232988"/>
            <a:ext cx="916483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Символьные константы</a:t>
            </a:r>
            <a:r>
              <a:rPr lang="ru-RU" sz="2400" i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это какой-либо один символ, заключен- </a:t>
            </a:r>
            <a:r>
              <a:rPr lang="ru-RU" sz="2400" dirty="0" err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в апострофы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: 'А', '1', '!'</a:t>
            </a:r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и т. п.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47C77A-3FC3-4CF7-ACD1-311607123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" y="6005461"/>
            <a:ext cx="904118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Строковые константы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это ряд символов, заключенных в апострофы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'+9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', 'А В'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т.п.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DF3F6BA-3A02-4A95-BA93-BFD425D3FF04}"/>
              </a:ext>
            </a:extLst>
          </p:cNvPr>
          <p:cNvSpPr/>
          <p:nvPr/>
        </p:nvSpPr>
        <p:spPr>
          <a:xfrm>
            <a:off x="24730" y="2708920"/>
            <a:ext cx="89920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669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Константы с фиксированной точкой обязательно должны содержать как целую, так и дробную часть: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36D1357C-2FC5-4BAD-8C22-DF160FA39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20458"/>
              </p:ext>
            </p:extLst>
          </p:nvPr>
        </p:nvGraphicFramePr>
        <p:xfrm>
          <a:off x="1921604" y="3551212"/>
          <a:ext cx="6077585" cy="93002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3315494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503624790"/>
                    </a:ext>
                  </a:extLst>
                </a:gridCol>
                <a:gridCol w="1685097">
                  <a:extLst>
                    <a:ext uri="{9D8B030D-6E8A-4147-A177-3AD203B41FA5}">
                      <a16:colId xmlns:a16="http://schemas.microsoft.com/office/drawing/2014/main" val="29082545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Значение константы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Правильно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Неправильно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685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2.0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334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0.5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.5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1447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-115034"/>
            <a:ext cx="912414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Переменная</a:t>
            </a:r>
            <a:endParaRPr lang="ru-RU" sz="36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19853" y="147090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В программировании 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– это небольшая область в оперативной памяти компьютера, куда во время работы программы можно занести и хранить в закодированном виде некоторую</a:t>
            </a:r>
            <a:r>
              <a:rPr lang="ru-RU" sz="2400" b="1" dirty="0">
                <a:solidFill>
                  <a:srgbClr val="A50021"/>
                </a:solidFill>
              </a:rPr>
              <a:t> величину, которая имеет имя, тип и значение</a:t>
            </a:r>
            <a:r>
              <a:rPr lang="ru-RU" sz="2400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235" y="3330861"/>
            <a:ext cx="9144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Важно различать такие понятия, как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ячейка памяти, переменная, значение переменной и идентификатор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переменной.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488169-D188-4897-8C62-2746712804F6}"/>
              </a:ext>
            </a:extLst>
          </p:cNvPr>
          <p:cNvSpPr/>
          <p:nvPr/>
        </p:nvSpPr>
        <p:spPr>
          <a:xfrm>
            <a:off x="0" y="600929"/>
            <a:ext cx="912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математике переменные – это данные, которые  меняют свои значения.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5D9074C-7BB8-4061-BD3C-7CA9C9F88656}"/>
              </a:ext>
            </a:extLst>
          </p:cNvPr>
          <p:cNvSpPr/>
          <p:nvPr/>
        </p:nvSpPr>
        <p:spPr>
          <a:xfrm>
            <a:off x="-19853" y="4602262"/>
            <a:ext cx="91138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Ячейки памяти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элементы оперативной памяти, в которых хранятся данные в виде байтов.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зависимости от типа переменной ей может выделяться произвольное количество ячеек.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35496" y="-99392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Значение переменной </a:t>
            </a:r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— это содержимое тех ячеек памяти, в которых хранится переменная. По ходу работы программы это содержимое может меняться.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980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Идентификатор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имя, свободно избираемое программистом для элементов программы (переменных, констант, процедур, функций и типов данных).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B5FFD31E-1EF7-43EF-A6F9-5253A34CC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8884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 организации  идентификаторов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B44644-599D-4355-A37A-7093267B6716}"/>
              </a:ext>
            </a:extLst>
          </p:cNvPr>
          <p:cNvSpPr txBox="1"/>
          <p:nvPr/>
        </p:nvSpPr>
        <p:spPr>
          <a:xfrm>
            <a:off x="-36512" y="2403232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идентификаторах используются буквы латинского языка, символом подчеркивания (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цифры со второй позиции. 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Пробел  в  языках программирования  является разделителем и не может стоять внутри идентификатора. Для создания идентификаторов, состоящих из  двух слов,  можно воспользоваться большими буквами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ReadText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или символом подчеркивания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Read_Text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но  не пробелом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ReadText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Зарезервированные слова (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т.д.) в качестве  идентификаторов  не используются.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Идентификаторы могут быть любой длины, но сравнение их между собой  производится  по первым   63  символам.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Изобретая идентификаторы, старайтесь делать их "осмысленными", не экономьте на именах – имя 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Read_Text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всегда  лучше, чем  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2785A8-4FDC-4AEB-8EB8-A9E00942380B}"/>
              </a:ext>
            </a:extLst>
          </p:cNvPr>
          <p:cNvSpPr/>
          <p:nvPr/>
        </p:nvSpPr>
        <p:spPr>
          <a:xfrm>
            <a:off x="-216024" y="28509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Примеры идентификаторов переменных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823AAAD6-E64F-40FB-8D27-B3B08419F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863611"/>
              </p:ext>
            </p:extLst>
          </p:nvPr>
        </p:nvGraphicFramePr>
        <p:xfrm>
          <a:off x="323528" y="1221740"/>
          <a:ext cx="8280920" cy="44145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45003728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33230135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Идентификатор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Комментарий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2288158867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abcd</a:t>
                      </a:r>
                      <a:r>
                        <a:rPr lang="ru-RU" sz="2400" dirty="0">
                          <a:effectLst/>
                        </a:rPr>
                        <a:t>123</a:t>
                      </a:r>
                      <a:r>
                        <a:rPr lang="en-US" sz="2400" dirty="0" err="1">
                          <a:effectLst/>
                        </a:rPr>
                        <a:t>zxcv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63953113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123</a:t>
                      </a:r>
                      <a:r>
                        <a:rPr lang="en-US" sz="2400" dirty="0">
                          <a:effectLst/>
                        </a:rPr>
                        <a:t>abed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4104985937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3аяц23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59916204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 BCD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428963515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А&amp;В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76374012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</a:t>
                      </a:r>
                      <a:r>
                        <a:rPr lang="en-US" sz="2400">
                          <a:effectLst/>
                        </a:rPr>
                        <a:t>I</a:t>
                      </a:r>
                      <a:r>
                        <a:rPr lang="ru-RU" sz="2400">
                          <a:effectLst/>
                        </a:rPr>
                        <a:t>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453448755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abcd</a:t>
                      </a:r>
                      <a:endParaRPr lang="ru-RU" sz="2400" dirty="0">
                        <a:effectLst/>
                      </a:endParaRPr>
                    </a:p>
                    <a:p>
                      <a:pPr indent="45720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abcdd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2799388819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334645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ABCD1</a:t>
                      </a:r>
                      <a:r>
                        <a:rPr lang="ru-RU" sz="2400" dirty="0">
                          <a:effectLst/>
                        </a:rPr>
                        <a:t>2</a:t>
                      </a:r>
                      <a:r>
                        <a:rPr lang="en-US" sz="2400" dirty="0" err="1">
                          <a:effectLst/>
                        </a:rPr>
                        <a:t>efg</a:t>
                      </a:r>
                      <a:r>
                        <a:rPr lang="ru-RU" sz="2400" dirty="0">
                          <a:effectLst/>
                        </a:rPr>
                        <a:t>        </a:t>
                      </a:r>
                      <a:r>
                        <a:rPr lang="en-US" sz="2400" dirty="0" err="1">
                          <a:effectLst/>
                        </a:rPr>
                        <a:t>AbcD</a:t>
                      </a:r>
                      <a:r>
                        <a:rPr lang="ru-RU" sz="2400" dirty="0">
                          <a:effectLst/>
                        </a:rPr>
                        <a:t>12</a:t>
                      </a:r>
                      <a:r>
                        <a:rPr lang="en-US" sz="2400" dirty="0" err="1">
                          <a:effectLst/>
                        </a:rPr>
                        <a:t>Efg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256624874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indent="457200"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en-US" sz="2400" dirty="0">
                          <a:effectLst/>
                        </a:rPr>
                        <a:t>print</a:t>
                      </a:r>
                      <a:r>
                        <a:rPr lang="ru-RU" sz="2400" dirty="0">
                          <a:effectLst/>
                        </a:rPr>
                        <a:t>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2758491100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C2255F-417A-4828-B5C3-5B39111DDFDC}"/>
              </a:ext>
            </a:extLst>
          </p:cNvPr>
          <p:cNvSpPr/>
          <p:nvPr/>
        </p:nvSpPr>
        <p:spPr>
          <a:xfrm>
            <a:off x="4355976" y="1508230"/>
            <a:ext cx="1836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Допустимый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EE0E6D9-396C-4C14-AFBD-5FC9262A41D0}"/>
              </a:ext>
            </a:extLst>
          </p:cNvPr>
          <p:cNvSpPr/>
          <p:nvPr/>
        </p:nvSpPr>
        <p:spPr>
          <a:xfrm>
            <a:off x="4376047" y="1905109"/>
            <a:ext cx="2151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Недопустимый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F87C85D-96F0-4E0B-B8D7-8EE452DCFADC}"/>
              </a:ext>
            </a:extLst>
          </p:cNvPr>
          <p:cNvSpPr/>
          <p:nvPr/>
        </p:nvSpPr>
        <p:spPr>
          <a:xfrm>
            <a:off x="4355976" y="2274422"/>
            <a:ext cx="2151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Недопустимый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291BD1-2F93-4FC1-9105-9E1E04335CAD}"/>
              </a:ext>
            </a:extLst>
          </p:cNvPr>
          <p:cNvSpPr/>
          <p:nvPr/>
        </p:nvSpPr>
        <p:spPr>
          <a:xfrm>
            <a:off x="4366012" y="2653264"/>
            <a:ext cx="2151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Недопустимый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928562-987B-4C13-8779-84DCAA12D393}"/>
              </a:ext>
            </a:extLst>
          </p:cNvPr>
          <p:cNvSpPr/>
          <p:nvPr/>
        </p:nvSpPr>
        <p:spPr>
          <a:xfrm>
            <a:off x="4345777" y="2989749"/>
            <a:ext cx="2151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Недопустимый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8A28B01-3D45-49E2-91FF-105A6B5D721F}"/>
              </a:ext>
            </a:extLst>
          </p:cNvPr>
          <p:cNvSpPr/>
          <p:nvPr/>
        </p:nvSpPr>
        <p:spPr>
          <a:xfrm>
            <a:off x="4376047" y="3370976"/>
            <a:ext cx="1836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Допустимый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57C9E55-B4E9-4C2F-A2CA-6D91E39EB9F6}"/>
              </a:ext>
            </a:extLst>
          </p:cNvPr>
          <p:cNvSpPr/>
          <p:nvPr/>
        </p:nvSpPr>
        <p:spPr>
          <a:xfrm>
            <a:off x="2843808" y="376154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spcAft>
                <a:spcPts val="0"/>
              </a:spcAft>
            </a:pPr>
            <a:r>
              <a:rPr lang="ru-RU" sz="2400" dirty="0"/>
              <a:t>Идентификаторы разные, так как имеют разную длину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1D01B77-2A4A-4AF7-A48E-94288CE0B456}"/>
              </a:ext>
            </a:extLst>
          </p:cNvPr>
          <p:cNvSpPr/>
          <p:nvPr/>
        </p:nvSpPr>
        <p:spPr>
          <a:xfrm>
            <a:off x="2874040" y="4523019"/>
            <a:ext cx="5730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Идентификаторы разные, так как отличаются регистром букв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DAE046-8CAE-4EF7-AA62-C2FA955BB746}"/>
              </a:ext>
            </a:extLst>
          </p:cNvPr>
          <p:cNvSpPr/>
          <p:nvPr/>
        </p:nvSpPr>
        <p:spPr>
          <a:xfrm>
            <a:off x="4345777" y="5203245"/>
            <a:ext cx="2151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Недопустимый</a:t>
            </a:r>
          </a:p>
        </p:txBody>
      </p:sp>
    </p:spTree>
    <p:extLst>
      <p:ext uri="{BB962C8B-B14F-4D97-AF65-F5344CB8AC3E}">
        <p14:creationId xmlns:p14="http://schemas.microsoft.com/office/powerpoint/2010/main" val="362342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89DEE3D-7D14-439E-B84E-6312EE97E251}"/>
              </a:ext>
            </a:extLst>
          </p:cNvPr>
          <p:cNvSpPr/>
          <p:nvPr/>
        </p:nvSpPr>
        <p:spPr>
          <a:xfrm>
            <a:off x="467544" y="243512"/>
            <a:ext cx="83529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Д.З.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Запишите следующие константы с плавающей точкой:</a:t>
            </a: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567000</a:t>
            </a: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6789000</a:t>
            </a: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0,00000005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2286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Запишите следующие константы с фиксированной точкой:</a:t>
            </a: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0,567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0,004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-35,657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Записать константы через математическую запись: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0.234Е5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5.2174Е-6  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-7.5632Е8</a:t>
            </a:r>
          </a:p>
          <a:p>
            <a:pPr lvl="0" algn="just">
              <a:spcAft>
                <a:spcPts val="0"/>
              </a:spcAft>
              <a:tabLst>
                <a:tab pos="2286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Верно ли записаны имена переменных:</a:t>
            </a: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Am7_t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8hg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4375" lvl="0" indent="446088" algn="just">
              <a:spcAft>
                <a:spcPts val="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fR-56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737</Words>
  <Application>Microsoft Office PowerPoint</Application>
  <PresentationFormat>Экран (4:3)</PresentationFormat>
  <Paragraphs>116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</cp:revision>
  <dcterms:created xsi:type="dcterms:W3CDTF">2022-09-15T05:47:41Z</dcterms:created>
  <dcterms:modified xsi:type="dcterms:W3CDTF">2022-10-15T18:37:59Z</dcterms:modified>
</cp:coreProperties>
</file>