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6" r:id="rId4"/>
    <p:sldId id="261" r:id="rId5"/>
    <p:sldId id="260" r:id="rId6"/>
    <p:sldId id="262" r:id="rId7"/>
    <p:sldId id="263" r:id="rId8"/>
    <p:sldId id="265" r:id="rId9"/>
    <p:sldId id="264" r:id="rId10"/>
    <p:sldId id="268" r:id="rId11"/>
    <p:sldId id="257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D0050"/>
    <a:srgbClr val="DA6E2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95" autoAdjust="0"/>
    <p:restoredTop sz="87912" autoAdjust="0"/>
  </p:normalViewPr>
  <p:slideViewPr>
    <p:cSldViewPr snapToGrid="0">
      <p:cViewPr>
        <p:scale>
          <a:sx n="80" d="100"/>
          <a:sy n="80" d="100"/>
        </p:scale>
        <p:origin x="420" y="6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E2C41A3A-68D2-4E20-97B3-F2762C43276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250B2B0-3F51-464C-AAC7-54480BDAD7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7FB8D9C2-56FF-4FCE-910F-AC06CDAB71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44CBB095-B4F6-48EE-B8A6-0373115290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E27CA228-C68E-48CD-B34A-490F9CF688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0A054355-A505-4A6A-8635-15558A658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14256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4819FA6-FC1D-485C-BC9F-228A37F43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B3D58A6D-0CFC-4A2F-A8E6-C8CF2A6EF42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8AE38F81-3955-433D-B9CC-C6DB4FDB81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4F003702-4697-4477-9448-B998AB52A7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30C2EBEB-214F-4069-939E-792DDC6341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547909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xmlns="" id="{9BB39447-C0DE-4CDA-90EA-CA42600AE03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xmlns="" id="{8BFB3FBF-AED0-4111-A5B5-4428458EA1E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B16064EB-D59F-4F59-B96E-6636A865D2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685DF1D4-D495-4B96-AEF6-FFE4ADBD3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CB59A840-6E4C-488E-91F3-49FAA5841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8521587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 userDrawn="1"/>
        </p:nvSpPr>
        <p:spPr>
          <a:xfrm>
            <a:off x="0" y="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Алгоритмизация и программирование, Паскаль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,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10 класс</a:t>
            </a:r>
            <a:endParaRPr lang="ru-RU" sz="1400" i="1" dirty="0">
              <a:solidFill>
                <a:srgbClr val="7F7F7F"/>
              </a:solidFill>
              <a:cs typeface="Arial" charset="0"/>
            </a:endParaRPr>
          </a:p>
        </p:txBody>
      </p:sp>
      <p:sp>
        <p:nvSpPr>
          <p:cNvPr id="4" name="Прямоугольник 3"/>
          <p:cNvSpPr/>
          <p:nvPr userDrawn="1"/>
        </p:nvSpPr>
        <p:spPr>
          <a:xfrm>
            <a:off x="0" y="6572250"/>
            <a:ext cx="12192000" cy="28575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tabLst>
                <a:tab pos="8791200" algn="r"/>
              </a:tabLst>
              <a:defRPr/>
            </a:pP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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 </a:t>
            </a:r>
            <a:r>
              <a:rPr lang="ru-RU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К.Ю. Поляков, Е.А. Ерёмин, 2013 	</a:t>
            </a:r>
            <a:r>
              <a:rPr lang="en-US" sz="1400" i="1" dirty="0">
                <a:solidFill>
                  <a:srgbClr val="7F7F7F"/>
                </a:solidFill>
                <a:cs typeface="Arial" charset="0"/>
                <a:sym typeface="Symbol" pitchFamily="18" charset="2"/>
              </a:rPr>
              <a:t>http://kpolyakov.spb.ru</a:t>
            </a:r>
            <a:endParaRPr lang="ru-RU" sz="1400" i="1" dirty="0">
              <a:solidFill>
                <a:srgbClr val="7F7F7F"/>
              </a:solidFill>
              <a:cs typeface="Arial" charset="0"/>
              <a:sym typeface="Symbol" pitchFamily="18" charset="2"/>
            </a:endParaRPr>
          </a:p>
        </p:txBody>
      </p:sp>
      <p:sp>
        <p:nvSpPr>
          <p:cNvPr id="5" name="Line 2"/>
          <p:cNvSpPr>
            <a:spLocks noChangeShapeType="1"/>
          </p:cNvSpPr>
          <p:nvPr userDrawn="1"/>
        </p:nvSpPr>
        <p:spPr bwMode="auto">
          <a:xfrm>
            <a:off x="501651" y="795338"/>
            <a:ext cx="11286067" cy="0"/>
          </a:xfrm>
          <a:prstGeom prst="line">
            <a:avLst/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ru-RU"/>
          </a:p>
        </p:txBody>
      </p:sp>
      <p:sp>
        <p:nvSpPr>
          <p:cNvPr id="11" name="Заголовок 1"/>
          <p:cNvSpPr>
            <a:spLocks noGrp="1"/>
          </p:cNvSpPr>
          <p:nvPr>
            <p:ph type="title"/>
          </p:nvPr>
        </p:nvSpPr>
        <p:spPr>
          <a:xfrm>
            <a:off x="414291" y="301272"/>
            <a:ext cx="11168109" cy="471086"/>
          </a:xfrm>
        </p:spPr>
        <p:txBody>
          <a:bodyPr/>
          <a:lstStyle>
            <a:lvl1pPr algn="l">
              <a:defRPr sz="3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9338733" y="-20638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D907A5-0236-4B8E-A64B-AAC84DEF34B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0750900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FC9B16F-836A-4122-8960-63D18041DB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29E0F4FE-5FF7-4F70-B169-F8BA610373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C97DF4C-85F2-4105-B15D-F8F23893FA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23C5DB7C-56DC-4B87-BBD8-C04DA7BFB5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DA4C9ADB-53F4-4137-A154-545DAC5FD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01916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0A19FBC8-384C-4CCF-9F76-F6D9F87312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CA339C23-98C8-40CE-AAF0-7BEDE63F27B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30EB167D-CEDC-4649-AA15-1CB81FD099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1568839C-622F-4F2C-BD25-6CC16F2D31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E42F15B1-D26A-458F-A486-212FD89F60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408575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F0E17055-A836-4200-B453-DD7683D0E0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10F5E742-805E-4F08-ADFA-3C8EA131A2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F272D97E-B0C1-4356-A120-961A9ACFBAF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4E2E5B43-2A11-46F1-B910-8B204DB044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7CD1FD5C-5030-4ACC-9AD8-53E7744393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6F441E92-E9A4-4DA5-BC5F-672C509CD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269099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A260713-D463-4210-87E8-C71E20E28B6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0C9F1073-4E8B-4364-8F32-3BD194553A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xmlns="" id="{6BD66C7A-EDC2-4319-8197-2CE6C2DF51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xmlns="" id="{6F7D9D66-84B2-46BF-B154-B5B0F4F607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xmlns="" id="{9C28197D-D943-440D-B75B-D438E06DE6E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xmlns="" id="{16EBF069-A971-49DA-AD1C-85C71B8257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xmlns="" id="{E72612E8-1007-4940-AB95-0B0CE345E0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xmlns="" id="{D81C7807-0605-44EB-B1FD-ADE773B6E0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6004361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A6E03EAA-77BE-468C-A35E-4B7A041ED0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xmlns="" id="{C1768E40-23AF-4C89-B2CE-55091429A3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xmlns="" id="{126328CD-4C9C-480C-82F5-8EF8279203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xmlns="" id="{34A5C2DA-EC6D-4441-95DD-564F70FE8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34173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xmlns="" id="{4CE9C37B-5DC1-4B27-A117-58B6B99C73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xmlns="" id="{3BE041CD-B7E8-4EE8-8DCC-E4DD005F1D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xmlns="" id="{221D2B37-35B8-4C33-8E8F-CD7B46297C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228634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E0FCBF4-7CC9-4686-AA90-4AB20D72CD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57190B6C-5BE1-4391-A1A4-B318A60DC7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489BE0FF-6799-48D8-AADC-9AFDB74EBC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D5D8A0C8-D3EB-4937-82DB-73769B666A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BC0CAE48-2C22-46FD-8E36-8DADDCC04C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B61B3E6B-1A3A-4D60-8EAD-6ECE5FB4CE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902475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E2595988-4206-4AEE-8C3E-1DB5159C1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xmlns="" id="{1E7CA9AA-252A-456D-B6A0-0B60811E82B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xmlns="" id="{53DF61EE-3B9B-419A-B094-617BF6CF7A7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xmlns="" id="{FDB9987C-4077-4363-9E23-AA3E5A22B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xmlns="" id="{9837E65E-6310-4E7C-89C9-EA116AC8F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xmlns="" id="{491CAC9F-61AE-4A18-AC4B-37DF4D769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01244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AC100BA4-9597-45E8-86BF-B1F0D68D879A}"/>
              </a:ext>
            </a:extLst>
          </p:cNvPr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0C9398B-9F28-430B-A651-A60F62755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xmlns="" id="{A75E92D8-5869-4FF6-A655-2639DD3B5E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xmlns="" id="{E39C3571-E046-4269-A24C-C0926FB1D1E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FC01D1-A29A-4523-92F9-90258B770D05}" type="datetimeFigureOut">
              <a:rPr lang="ru-RU" smtClean="0"/>
              <a:pPr/>
              <a:t>11.02.2023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xmlns="" id="{00174FCC-2EEC-42F7-A0A2-90825477D81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xmlns="" id="{133BCD94-20D8-4D5A-8721-8A87CFBB75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9BA82E-E87E-4FB5-9C97-DF06A219B8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3558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7FF2E19F-BC27-4DC8-B931-F1A7B1EC59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364509" y="1501054"/>
            <a:ext cx="7462982" cy="2387600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D0050"/>
                </a:solidFill>
                <a:latin typeface="Aharoni" panose="02010803020104030203" pitchFamily="2" charset="-79"/>
                <a:cs typeface="Aharoni" panose="02010803020104030203" pitchFamily="2" charset="-79"/>
              </a:rPr>
              <a:t>Дифференцированное обучение на уроках информатики</a:t>
            </a:r>
            <a:endParaRPr lang="ru-RU" dirty="0">
              <a:solidFill>
                <a:srgbClr val="FD0050"/>
              </a:solidFill>
              <a:cs typeface="Aharoni" panose="02010803020104030203" pitchFamily="2" charset="-79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E69B88D1-E697-45B1-A6D2-641F03609F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64509" y="3980729"/>
            <a:ext cx="7462982" cy="1655762"/>
          </a:xfrm>
        </p:spPr>
        <p:txBody>
          <a:bodyPr/>
          <a:lstStyle/>
          <a:p>
            <a:r>
              <a:rPr lang="ru-RU" dirty="0" smtClean="0">
                <a:solidFill>
                  <a:srgbClr val="DA6E26"/>
                </a:solidFill>
              </a:rPr>
              <a:t>Кузьмина Ольга Александровна, учитель информатики МБОУ «Красноборская средняя школа»</a:t>
            </a:r>
            <a:endParaRPr lang="ru-RU" dirty="0">
              <a:solidFill>
                <a:srgbClr val="DA6E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2505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Заголовок 2"/>
          <p:cNvSpPr>
            <a:spLocks noGrp="1"/>
          </p:cNvSpPr>
          <p:nvPr>
            <p:ph type="title"/>
          </p:nvPr>
        </p:nvSpPr>
        <p:spPr>
          <a:xfrm>
            <a:off x="1390651" y="188913"/>
            <a:ext cx="10191749" cy="633412"/>
          </a:xfrm>
        </p:spPr>
        <p:txBody>
          <a:bodyPr>
            <a:normAutofit fontScale="90000"/>
          </a:bodyPr>
          <a:lstStyle/>
          <a:p>
            <a:endParaRPr lang="ru-RU" altLang="ru-RU" smtClean="0"/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980260" y="5029200"/>
            <a:ext cx="3357033" cy="1123950"/>
          </a:xfrm>
          <a:prstGeom prst="rect">
            <a:avLst/>
          </a:prstGeom>
          <a:solidFill>
            <a:srgbClr val="FF00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FF0000"/>
            </a:extrusionClr>
          </a:sp3d>
        </p:spPr>
        <p:txBody>
          <a:bodyPr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600">
                <a:solidFill>
                  <a:srgbClr val="FFFFFF"/>
                </a:solidFill>
              </a:rPr>
              <a:t>Я не понял</a:t>
            </a:r>
            <a:endParaRPr lang="ru-RU" altLang="ru-RU" sz="1800">
              <a:latin typeface="Arial" charset="0"/>
            </a:endParaRPr>
          </a:p>
        </p:txBody>
      </p:sp>
      <p:pic>
        <p:nvPicPr>
          <p:cNvPr id="5125" name="Рисунок 3" descr="C:\Documents and Settings\Юлия\Рабочий стол\урок\1 смайл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90375" y="2857500"/>
            <a:ext cx="2785533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Rectangle 3"/>
          <p:cNvSpPr>
            <a:spLocks noChangeArrowheads="1"/>
          </p:cNvSpPr>
          <p:nvPr/>
        </p:nvSpPr>
        <p:spPr bwMode="auto">
          <a:xfrm>
            <a:off x="4337293" y="4486276"/>
            <a:ext cx="3075516" cy="1666875"/>
          </a:xfrm>
          <a:prstGeom prst="rect">
            <a:avLst/>
          </a:prstGeom>
          <a:solidFill>
            <a:srgbClr val="FFFF0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00B0F0"/>
            </a:extrusionClr>
          </a:sp3d>
        </p:spPr>
        <p:txBody>
          <a:bodyPr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2800">
                <a:solidFill>
                  <a:srgbClr val="FFFFFF"/>
                </a:solidFill>
              </a:rPr>
              <a:t>Я не очень понял</a:t>
            </a:r>
            <a:endParaRPr lang="ru-RU" altLang="ru-RU" sz="1800">
              <a:latin typeface="Arial" charset="0"/>
            </a:endParaRPr>
          </a:p>
        </p:txBody>
      </p:sp>
      <p:pic>
        <p:nvPicPr>
          <p:cNvPr id="5127" name="Рисунок 4" descr="C:\Documents and Settings\Юлия\Рабочий стол\урок\2 смайл.jpg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24126" y="1857375"/>
            <a:ext cx="2487083" cy="194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7412808" y="3644900"/>
            <a:ext cx="2779184" cy="2508250"/>
          </a:xfrm>
          <a:prstGeom prst="rect">
            <a:avLst/>
          </a:prstGeom>
          <a:solidFill>
            <a:srgbClr val="00B050"/>
          </a:solidFill>
          <a:ln w="9525">
            <a:miter lim="800000"/>
            <a:headEnd/>
            <a:tailEnd/>
          </a:ln>
          <a:scene3d>
            <a:camera prst="legacyObliqueTopRight"/>
            <a:lightRig rig="legacyFlat3" dir="b"/>
          </a:scene3d>
          <a:sp3d extrusionH="1801800" prstMaterial="legacyMatte">
            <a:bevelT w="13500" h="13500" prst="angle"/>
            <a:bevelB w="13500" h="13500" prst="angle"/>
            <a:extrusionClr>
              <a:srgbClr val="00B050"/>
            </a:extrusionClr>
          </a:sp3d>
        </p:spPr>
        <p:txBody>
          <a:bodyPr>
            <a:flatTx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spcAft>
                <a:spcPts val="1000"/>
              </a:spcAft>
              <a:buFontTx/>
              <a:buNone/>
            </a:pPr>
            <a:endParaRPr lang="ru-RU" altLang="ru-RU" sz="3600" dirty="0">
              <a:solidFill>
                <a:srgbClr val="FFFFFF"/>
              </a:solidFill>
              <a:latin typeface="Times New Roman" pitchFamily="18" charset="0"/>
            </a:endParaRPr>
          </a:p>
          <a:p>
            <a:pPr eaLnBrk="1" hangingPunct="1">
              <a:spcBef>
                <a:spcPct val="0"/>
              </a:spcBef>
              <a:spcAft>
                <a:spcPts val="1000"/>
              </a:spcAft>
              <a:buFontTx/>
              <a:buNone/>
            </a:pPr>
            <a:r>
              <a:rPr lang="ru-RU" altLang="ru-RU" sz="3600" dirty="0">
                <a:solidFill>
                  <a:srgbClr val="FFFFFF"/>
                </a:solidFill>
              </a:rPr>
              <a:t> </a:t>
            </a:r>
            <a:r>
              <a:rPr lang="ru-RU" altLang="ru-RU" sz="3600" dirty="0" smtClean="0">
                <a:solidFill>
                  <a:srgbClr val="FFFFFF"/>
                </a:solidFill>
              </a:rPr>
              <a:t>   Я </a:t>
            </a:r>
            <a:r>
              <a:rPr lang="ru-RU" altLang="ru-RU" sz="3600" dirty="0">
                <a:solidFill>
                  <a:srgbClr val="FFFFFF"/>
                </a:solidFill>
              </a:rPr>
              <a:t>понял!</a:t>
            </a:r>
            <a:endParaRPr lang="ru-RU" altLang="ru-RU" sz="1800" dirty="0">
              <a:latin typeface="Arial" charset="0"/>
            </a:endParaRPr>
          </a:p>
        </p:txBody>
      </p:sp>
      <p:pic>
        <p:nvPicPr>
          <p:cNvPr id="5129" name="Рисунок 5" descr="C:\Documents and Settings\Юлия\Рабочий стол\урок\3 смайл.jpg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6559" y="1474789"/>
            <a:ext cx="2722033" cy="2105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034206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4904C7FD-4414-4E0A-9538-5AA39F497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62544" y="365125"/>
            <a:ext cx="9691255" cy="1325563"/>
          </a:xfrm>
        </p:spPr>
        <p:txBody>
          <a:bodyPr/>
          <a:lstStyle/>
          <a:p>
            <a:r>
              <a:rPr lang="en-US" dirty="0"/>
              <a:t>Slide title</a:t>
            </a:r>
            <a:endParaRPr lang="ru-RU" dirty="0"/>
          </a:p>
        </p:txBody>
      </p:sp>
      <p:grpSp>
        <p:nvGrpSpPr>
          <p:cNvPr id="4" name="Group 2">
            <a:extLst>
              <a:ext uri="{FF2B5EF4-FFF2-40B4-BE49-F238E27FC236}">
                <a16:creationId xmlns:a16="http://schemas.microsoft.com/office/drawing/2014/main" xmlns="" id="{CDBAF630-9BA6-43E7-963A-76CC68225B5D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4371542"/>
            <a:ext cx="5105400" cy="555625"/>
            <a:chOff x="1248" y="1440"/>
            <a:chExt cx="3216" cy="350"/>
          </a:xfrm>
        </p:grpSpPr>
        <p:sp>
          <p:nvSpPr>
            <p:cNvPr id="5" name="Line 3">
              <a:extLst>
                <a:ext uri="{FF2B5EF4-FFF2-40B4-BE49-F238E27FC236}">
                  <a16:creationId xmlns:a16="http://schemas.microsoft.com/office/drawing/2014/main" xmlns="" id="{75CD486B-D592-48BE-AAE2-F75686D7917E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Rectangle 4">
              <a:extLst>
                <a:ext uri="{FF2B5EF4-FFF2-40B4-BE49-F238E27FC236}">
                  <a16:creationId xmlns:a16="http://schemas.microsoft.com/office/drawing/2014/main" xmlns="" id="{BDA20AF2-9A13-4AC6-8850-467A8F7CF652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FF7C8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7" name="Text Box 5">
              <a:extLst>
                <a:ext uri="{FF2B5EF4-FFF2-40B4-BE49-F238E27FC236}">
                  <a16:creationId xmlns:a16="http://schemas.microsoft.com/office/drawing/2014/main" xmlns="" id="{5C9B935E-D592-4F5A-A044-116EE008D4F7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14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8" name="Text Box 6">
              <a:extLst>
                <a:ext uri="{FF2B5EF4-FFF2-40B4-BE49-F238E27FC236}">
                  <a16:creationId xmlns:a16="http://schemas.microsoft.com/office/drawing/2014/main" xmlns="" id="{1A9A67D8-13E7-4F46-9AA4-50CAE73A9FCB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4</a:t>
              </a:r>
            </a:p>
          </p:txBody>
        </p:sp>
      </p:grpSp>
      <p:grpSp>
        <p:nvGrpSpPr>
          <p:cNvPr id="9" name="Group 7">
            <a:extLst>
              <a:ext uri="{FF2B5EF4-FFF2-40B4-BE49-F238E27FC236}">
                <a16:creationId xmlns:a16="http://schemas.microsoft.com/office/drawing/2014/main" xmlns="" id="{56AED6F6-2EDA-4480-961F-E962C1AD2BFF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1856942"/>
            <a:ext cx="5105400" cy="555625"/>
            <a:chOff x="1248" y="2030"/>
            <a:chExt cx="3216" cy="350"/>
          </a:xfrm>
        </p:grpSpPr>
        <p:sp>
          <p:nvSpPr>
            <p:cNvPr id="10" name="Line 8">
              <a:extLst>
                <a:ext uri="{FF2B5EF4-FFF2-40B4-BE49-F238E27FC236}">
                  <a16:creationId xmlns:a16="http://schemas.microsoft.com/office/drawing/2014/main" xmlns="" id="{3C898568-6EA6-4ACC-B4EF-9A1EE2B0D208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1" name="Rectangle 9">
              <a:extLst>
                <a:ext uri="{FF2B5EF4-FFF2-40B4-BE49-F238E27FC236}">
                  <a16:creationId xmlns:a16="http://schemas.microsoft.com/office/drawing/2014/main" xmlns="" id="{0CE97409-18FD-401D-97EE-6605AD8E11B4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99CC00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2" name="Text Box 10">
              <a:extLst>
                <a:ext uri="{FF2B5EF4-FFF2-40B4-BE49-F238E27FC236}">
                  <a16:creationId xmlns:a16="http://schemas.microsoft.com/office/drawing/2014/main" xmlns="" id="{D0494F58-B5F8-4D39-9F19-93B416B7BC55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20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3" name="Text Box 11">
              <a:extLst>
                <a:ext uri="{FF2B5EF4-FFF2-40B4-BE49-F238E27FC236}">
                  <a16:creationId xmlns:a16="http://schemas.microsoft.com/office/drawing/2014/main" xmlns="" id="{7EC1C7C4-7CB8-4877-9323-F16627CFE47A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1</a:t>
              </a:r>
            </a:p>
          </p:txBody>
        </p:sp>
      </p:grpSp>
      <p:grpSp>
        <p:nvGrpSpPr>
          <p:cNvPr id="14" name="Group 12">
            <a:extLst>
              <a:ext uri="{FF2B5EF4-FFF2-40B4-BE49-F238E27FC236}">
                <a16:creationId xmlns:a16="http://schemas.microsoft.com/office/drawing/2014/main" xmlns="" id="{31282E31-F192-44FB-8E16-CC13E5E71F38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2695142"/>
            <a:ext cx="5105400" cy="555625"/>
            <a:chOff x="1248" y="2640"/>
            <a:chExt cx="3216" cy="350"/>
          </a:xfrm>
        </p:grpSpPr>
        <p:sp>
          <p:nvSpPr>
            <p:cNvPr id="15" name="Line 13">
              <a:extLst>
                <a:ext uri="{FF2B5EF4-FFF2-40B4-BE49-F238E27FC236}">
                  <a16:creationId xmlns:a16="http://schemas.microsoft.com/office/drawing/2014/main" xmlns="" id="{4C5D5315-2BC7-4AC2-B22D-2CA1391EA86B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xmlns="" id="{9D65D319-C166-4866-B054-BE1F570B5A6F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66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17" name="Text Box 15">
              <a:extLst>
                <a:ext uri="{FF2B5EF4-FFF2-40B4-BE49-F238E27FC236}">
                  <a16:creationId xmlns:a16="http://schemas.microsoft.com/office/drawing/2014/main" xmlns="" id="{0AECFC50-0709-4B15-BCB0-9E1D2E93DEBD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268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18" name="Text Box 16">
              <a:extLst>
                <a:ext uri="{FF2B5EF4-FFF2-40B4-BE49-F238E27FC236}">
                  <a16:creationId xmlns:a16="http://schemas.microsoft.com/office/drawing/2014/main" xmlns="" id="{C579B2D1-0407-4236-BD0E-F27F588FFCDF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2</a:t>
              </a:r>
            </a:p>
          </p:txBody>
        </p:sp>
      </p:grpSp>
      <p:grpSp>
        <p:nvGrpSpPr>
          <p:cNvPr id="19" name="Group 17">
            <a:extLst>
              <a:ext uri="{FF2B5EF4-FFF2-40B4-BE49-F238E27FC236}">
                <a16:creationId xmlns:a16="http://schemas.microsoft.com/office/drawing/2014/main" xmlns="" id="{E0342541-C2AE-47F8-AFC9-C5F241A59021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3533342"/>
            <a:ext cx="5105400" cy="555625"/>
            <a:chOff x="1248" y="3230"/>
            <a:chExt cx="3216" cy="350"/>
          </a:xfrm>
        </p:grpSpPr>
        <p:sp>
          <p:nvSpPr>
            <p:cNvPr id="20" name="Line 18">
              <a:extLst>
                <a:ext uri="{FF2B5EF4-FFF2-40B4-BE49-F238E27FC236}">
                  <a16:creationId xmlns:a16="http://schemas.microsoft.com/office/drawing/2014/main" xmlns="" id="{DE472C35-5302-49A9-8AB6-E2A184B5597A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Rectangle 19">
              <a:extLst>
                <a:ext uri="{FF2B5EF4-FFF2-40B4-BE49-F238E27FC236}">
                  <a16:creationId xmlns:a16="http://schemas.microsoft.com/office/drawing/2014/main" xmlns="" id="{4F30CAB1-1BCE-4067-8BC8-1203921AB3BB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FF9933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2" name="Text Box 20">
              <a:extLst>
                <a:ext uri="{FF2B5EF4-FFF2-40B4-BE49-F238E27FC236}">
                  <a16:creationId xmlns:a16="http://schemas.microsoft.com/office/drawing/2014/main" xmlns="" id="{563A2507-B407-4B66-831A-360B33F29556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23" name="Text Box 21">
              <a:extLst>
                <a:ext uri="{FF2B5EF4-FFF2-40B4-BE49-F238E27FC236}">
                  <a16:creationId xmlns:a16="http://schemas.microsoft.com/office/drawing/2014/main" xmlns="" id="{7C189B07-0857-4800-95F6-96187ADED9EC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3</a:t>
              </a:r>
            </a:p>
          </p:txBody>
        </p:sp>
      </p:grpSp>
      <p:grpSp>
        <p:nvGrpSpPr>
          <p:cNvPr id="24" name="Group 22">
            <a:extLst>
              <a:ext uri="{FF2B5EF4-FFF2-40B4-BE49-F238E27FC236}">
                <a16:creationId xmlns:a16="http://schemas.microsoft.com/office/drawing/2014/main" xmlns="" id="{8A3ADD7D-AF44-407D-A791-6F4C99DD8BDB}"/>
              </a:ext>
            </a:extLst>
          </p:cNvPr>
          <p:cNvGrpSpPr>
            <a:grpSpLocks/>
          </p:cNvGrpSpPr>
          <p:nvPr/>
        </p:nvGrpSpPr>
        <p:grpSpPr bwMode="auto">
          <a:xfrm>
            <a:off x="3541776" y="5231967"/>
            <a:ext cx="5105400" cy="555625"/>
            <a:chOff x="1248" y="3230"/>
            <a:chExt cx="3216" cy="350"/>
          </a:xfrm>
        </p:grpSpPr>
        <p:sp>
          <p:nvSpPr>
            <p:cNvPr id="25" name="Line 23">
              <a:extLst>
                <a:ext uri="{FF2B5EF4-FFF2-40B4-BE49-F238E27FC236}">
                  <a16:creationId xmlns:a16="http://schemas.microsoft.com/office/drawing/2014/main" xmlns="" id="{2F6DC125-7D01-4FFC-92DF-CD49D018D0C4}"/>
                </a:ext>
              </a:extLst>
            </p:cNvPr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6" name="Rectangle 24">
              <a:extLst>
                <a:ext uri="{FF2B5EF4-FFF2-40B4-BE49-F238E27FC236}">
                  <a16:creationId xmlns:a16="http://schemas.microsoft.com/office/drawing/2014/main" xmlns="" id="{DCF08B2B-67CE-41EE-B0DC-83869484A2D3}"/>
                </a:ext>
              </a:extLst>
            </p:cNvPr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990099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effectLst/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  <a:extLs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flatTx/>
            </a:bodyPr>
            <a:lstStyle/>
            <a:p>
              <a:endParaRPr lang="en-US"/>
            </a:p>
          </p:txBody>
        </p:sp>
        <p:sp>
          <p:nvSpPr>
            <p:cNvPr id="27" name="Text Box 25">
              <a:extLst>
                <a:ext uri="{FF2B5EF4-FFF2-40B4-BE49-F238E27FC236}">
                  <a16:creationId xmlns:a16="http://schemas.microsoft.com/office/drawing/2014/main" xmlns="" id="{593CF496-7D80-4012-983F-29051D88ADE4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2256" y="3272"/>
              <a:ext cx="1536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algn="l"/>
              <a:r>
                <a:rPr lang="en-US" sz="2400">
                  <a:solidFill>
                    <a:srgbClr val="000000"/>
                  </a:solidFill>
                </a:rPr>
                <a:t>Click to add Title</a:t>
              </a:r>
            </a:p>
          </p:txBody>
        </p:sp>
        <p:sp>
          <p:nvSpPr>
            <p:cNvPr id="28" name="Text Box 26">
              <a:extLst>
                <a:ext uri="{FF2B5EF4-FFF2-40B4-BE49-F238E27FC236}">
                  <a16:creationId xmlns:a16="http://schemas.microsoft.com/office/drawing/2014/main" xmlns="" id="{ADAFE14E-3D02-4156-BF85-81B405958CCE}"/>
                </a:ext>
              </a:extLst>
            </p:cNvPr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</a:rPr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218878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3600" dirty="0" smtClean="0"/>
              <a:t>Под </a:t>
            </a:r>
            <a:r>
              <a:rPr lang="ru-RU" sz="3600" dirty="0"/>
              <a:t>дифференцированным подходом можно понимать «особый подход учителя к различным группам учеников или отдельным ученикам, заключающийся в организации учебной работы различной по содержанию, объему сложности, методам и приемам». </a:t>
            </a:r>
            <a:endParaRPr lang="ru-RU" sz="3600" dirty="0" smtClean="0"/>
          </a:p>
          <a:p>
            <a:pPr marL="0" indent="0" algn="r">
              <a:buNone/>
            </a:pPr>
            <a:r>
              <a:rPr lang="ru-RU" i="1" dirty="0"/>
              <a:t>[Кирсанов А.А. Индивидуализация учебной деятельности как педагогическая проблема / </a:t>
            </a:r>
            <a:r>
              <a:rPr lang="ru-RU" i="1" dirty="0" err="1"/>
              <a:t>А.А.Кирсанов</a:t>
            </a:r>
            <a:r>
              <a:rPr lang="ru-RU" i="1" dirty="0"/>
              <a:t>. – Казань, 1982.]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294580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22515" y="558140"/>
            <a:ext cx="5617028" cy="4733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5945688" y="1175657"/>
            <a:ext cx="6018701" cy="54626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651214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76967" y="1531916"/>
            <a:ext cx="3826305" cy="5101741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7056" y="1496018"/>
            <a:ext cx="3842056" cy="5078054"/>
          </a:xfrm>
        </p:spPr>
      </p:pic>
    </p:spTree>
    <p:extLst>
      <p:ext uri="{BB962C8B-B14F-4D97-AF65-F5344CB8AC3E}">
        <p14:creationId xmlns:p14="http://schemas.microsoft.com/office/powerpoint/2010/main" xmlns="" val="83474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62544" y="365125"/>
            <a:ext cx="10379035" cy="1325563"/>
          </a:xfrm>
        </p:spPr>
        <p:txBody>
          <a:bodyPr>
            <a:normAutofit/>
          </a:bodyPr>
          <a:lstStyle/>
          <a:p>
            <a:r>
              <a:rPr lang="ru-RU" sz="3600" dirty="0"/>
              <a:t>Создайте однотабличную БД «Наглядные пособия кабинета физики» как показано на рис. 1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3990108"/>
            <a:ext cx="10515600" cy="2578740"/>
          </a:xfrm>
        </p:spPr>
        <p:txBody>
          <a:bodyPr/>
          <a:lstStyle/>
          <a:p>
            <a:r>
              <a:rPr lang="ru-RU" dirty="0"/>
              <a:t>Для этого выполните команду </a:t>
            </a:r>
            <a:r>
              <a:rPr lang="ru-RU" dirty="0" smtClean="0"/>
              <a:t>…</a:t>
            </a:r>
          </a:p>
          <a:p>
            <a:r>
              <a:rPr lang="ru-RU" dirty="0"/>
              <a:t>В появившемся окне необходимо выбрать </a:t>
            </a:r>
            <a:r>
              <a:rPr lang="ru-RU" dirty="0" smtClean="0"/>
              <a:t>…</a:t>
            </a:r>
          </a:p>
          <a:p>
            <a:r>
              <a:rPr lang="ru-RU" dirty="0"/>
              <a:t>Затем следует указать </a:t>
            </a:r>
            <a:r>
              <a:rPr lang="ru-RU" dirty="0" smtClean="0"/>
              <a:t>…</a:t>
            </a:r>
          </a:p>
          <a:p>
            <a:r>
              <a:rPr lang="ru-RU" dirty="0"/>
              <a:t>Введите название полей и тип данных, как показано на рис. 2.</a:t>
            </a:r>
          </a:p>
          <a:p>
            <a:endParaRPr lang="ru-RU" dirty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/>
        </p:blipFill>
        <p:spPr bwMode="auto">
          <a:xfrm>
            <a:off x="2520463" y="1595450"/>
            <a:ext cx="5939790" cy="219456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 xmlns=""/>
            </a:ext>
          </a:extLst>
        </p:spPr>
      </p:pic>
    </p:spTree>
    <p:extLst>
      <p:ext uri="{BB962C8B-B14F-4D97-AF65-F5344CB8AC3E}">
        <p14:creationId xmlns:p14="http://schemas.microsoft.com/office/powerpoint/2010/main" xmlns="" val="2837592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Профильная дифференциация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36025" y="2025661"/>
            <a:ext cx="2362200" cy="3333750"/>
          </a:xfrm>
        </p:spPr>
      </p:pic>
      <p:pic>
        <p:nvPicPr>
          <p:cNvPr id="7" name="Объект 6"/>
          <p:cNvPicPr>
            <a:picLocks noGrp="1" noChangeAspect="1"/>
          </p:cNvPicPr>
          <p:nvPr>
            <p:ph sz="half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72375" y="2049535"/>
            <a:ext cx="2381250" cy="3238500"/>
          </a:xfrm>
        </p:spPr>
      </p:pic>
      <p:sp>
        <p:nvSpPr>
          <p:cNvPr id="8" name="TextBox 7"/>
          <p:cNvSpPr txBox="1"/>
          <p:nvPr/>
        </p:nvSpPr>
        <p:spPr>
          <a:xfrm>
            <a:off x="1864426" y="5694954"/>
            <a:ext cx="32775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Углубленный уровень</a:t>
            </a:r>
            <a:endParaRPr lang="ru-RU" sz="2400" dirty="0"/>
          </a:p>
        </p:txBody>
      </p:sp>
      <p:sp>
        <p:nvSpPr>
          <p:cNvPr id="9" name="TextBox 8"/>
          <p:cNvSpPr txBox="1"/>
          <p:nvPr/>
        </p:nvSpPr>
        <p:spPr>
          <a:xfrm>
            <a:off x="6424552" y="5733802"/>
            <a:ext cx="454824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Базовый и углубленный уровень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xmlns="" val="1920807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Уровневая дифференциация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41423" y="1911927"/>
            <a:ext cx="4572000" cy="343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61901" y="1911927"/>
            <a:ext cx="4788211" cy="3472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43889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Заголовок 4"/>
          <p:cNvSpPr>
            <a:spLocks noGrp="1"/>
          </p:cNvSpPr>
          <p:nvPr>
            <p:ph type="title"/>
          </p:nvPr>
        </p:nvSpPr>
        <p:spPr>
          <a:xfrm>
            <a:off x="414867" y="301625"/>
            <a:ext cx="11167533" cy="471488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dirty="0" smtClean="0"/>
              <a:t>Задачи</a:t>
            </a:r>
          </a:p>
        </p:txBody>
      </p:sp>
      <p:sp>
        <p:nvSpPr>
          <p:cNvPr id="9216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9404ED8-BB9C-43E4-8318-0B9BE8287DE9}" type="slidenum">
              <a:rPr lang="ru-RU" altLang="ru-RU" smtClean="0"/>
              <a:pPr eaLnBrk="1" hangingPunct="1"/>
              <a:t>8</a:t>
            </a:fld>
            <a:endParaRPr lang="ru-RU" altLang="ru-RU" smtClean="0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31926" y="845250"/>
            <a:ext cx="11461749" cy="5816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630238" indent="-630238">
              <a:defRPr/>
            </a:pPr>
            <a:r>
              <a:rPr lang="ru-RU" sz="2200" b="1" dirty="0">
                <a:solidFill>
                  <a:srgbClr val="3333FF"/>
                </a:solidFill>
                <a:latin typeface="Arial" pitchFamily="34" charset="0"/>
              </a:rPr>
              <a:t>«</a:t>
            </a:r>
            <a:r>
              <a:rPr lang="en-US" sz="2200" b="1" dirty="0">
                <a:solidFill>
                  <a:srgbClr val="3333FF"/>
                </a:solidFill>
                <a:latin typeface="Arial" pitchFamily="34" charset="0"/>
              </a:rPr>
              <a:t>A</a:t>
            </a:r>
            <a:r>
              <a:rPr lang="ru-RU" sz="2200" b="1" dirty="0">
                <a:solidFill>
                  <a:srgbClr val="3333FF"/>
                </a:solidFill>
                <a:latin typeface="Arial" pitchFamily="34" charset="0"/>
              </a:rPr>
              <a:t>»: </a:t>
            </a:r>
            <a:r>
              <a:rPr lang="ru-RU" sz="2200" dirty="0">
                <a:latin typeface="Arial" pitchFamily="34" charset="0"/>
              </a:rPr>
              <a:t>Напишите программу, которая получает натуральные числа A и B (A&lt;B) и выводит все простые числа в интервале от A до B.  </a:t>
            </a:r>
            <a:endParaRPr lang="en-US" sz="2200" dirty="0">
              <a:latin typeface="Arial" pitchFamily="34" charset="0"/>
            </a:endParaRPr>
          </a:p>
          <a:p>
            <a:pPr marL="714375" indent="-357188">
              <a:defRPr/>
            </a:pPr>
            <a:r>
              <a:rPr lang="ru-RU" sz="2200" b="1" dirty="0">
                <a:solidFill>
                  <a:srgbClr val="333399"/>
                </a:solidFill>
                <a:latin typeface="Arial" pitchFamily="34" charset="0"/>
              </a:rPr>
              <a:t>Пример</a:t>
            </a:r>
            <a:r>
              <a:rPr lang="ru-RU" sz="2200" b="1" dirty="0">
                <a:latin typeface="Arial" pitchFamily="34" charset="0"/>
              </a:rPr>
              <a:t>:</a:t>
            </a:r>
          </a:p>
          <a:p>
            <a:pPr marL="714375">
              <a:defRPr/>
            </a:pPr>
            <a:r>
              <a:rPr lang="ru-RU" sz="2200" b="1" dirty="0">
                <a:latin typeface="Courier New" pitchFamily="49" charset="0"/>
                <a:cs typeface="Courier New" pitchFamily="49" charset="0"/>
              </a:rPr>
              <a:t>Введите границы диапазона:</a:t>
            </a:r>
          </a:p>
          <a:p>
            <a:pPr marL="714375">
              <a:defRPr/>
            </a:pPr>
            <a:r>
              <a:rPr lang="ru-RU" sz="2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10 20</a:t>
            </a:r>
          </a:p>
          <a:p>
            <a:pPr marL="714375">
              <a:defRPr/>
            </a:pPr>
            <a:r>
              <a:rPr lang="ru-RU" sz="2200" b="1" dirty="0">
                <a:latin typeface="Courier New" pitchFamily="49" charset="0"/>
                <a:cs typeface="Courier New" pitchFamily="49" charset="0"/>
              </a:rPr>
              <a:t>11 13 17 19</a:t>
            </a:r>
            <a:endParaRPr lang="en-US" sz="2200" b="1" dirty="0">
              <a:latin typeface="Courier New" pitchFamily="49" charset="0"/>
              <a:cs typeface="Courier New" pitchFamily="49" charset="0"/>
            </a:endParaRPr>
          </a:p>
          <a:p>
            <a:pPr marL="630238" indent="-630238">
              <a:spcBef>
                <a:spcPts val="1200"/>
              </a:spcBef>
              <a:defRPr/>
            </a:pPr>
            <a:r>
              <a:rPr lang="ru-RU" sz="2200" b="1" dirty="0">
                <a:solidFill>
                  <a:srgbClr val="3333FF"/>
                </a:solidFill>
                <a:latin typeface="Arial" pitchFamily="34" charset="0"/>
              </a:rPr>
              <a:t>«</a:t>
            </a:r>
            <a:r>
              <a:rPr lang="en-US" sz="2200" b="1" dirty="0">
                <a:solidFill>
                  <a:srgbClr val="3333FF"/>
                </a:solidFill>
                <a:latin typeface="Arial" pitchFamily="34" charset="0"/>
              </a:rPr>
              <a:t>B</a:t>
            </a:r>
            <a:r>
              <a:rPr lang="ru-RU" sz="2200" b="1" dirty="0">
                <a:solidFill>
                  <a:srgbClr val="3333FF"/>
                </a:solidFill>
                <a:latin typeface="Arial" pitchFamily="34" charset="0"/>
              </a:rPr>
              <a:t>»: </a:t>
            </a:r>
            <a:r>
              <a:rPr lang="ru-RU" sz="2200" dirty="0">
                <a:latin typeface="Arial" pitchFamily="34" charset="0"/>
              </a:rPr>
              <a:t>Снежная королева придумала Каю задание: собрать все льдинки, у которых число граней, выражающееся не более чем трехзначным числом, делится на каждую из цифр, встречающуюся в записи числа граней этой льдинки. Помоги Каю собрать все льдинки</a:t>
            </a:r>
            <a:r>
              <a:rPr lang="ru-RU" sz="2200" dirty="0" smtClean="0">
                <a:latin typeface="Arial" pitchFamily="34" charset="0"/>
              </a:rPr>
              <a:t>.</a:t>
            </a:r>
          </a:p>
          <a:p>
            <a:pPr marL="630238" indent="-630238">
              <a:spcBef>
                <a:spcPts val="1200"/>
              </a:spcBef>
              <a:defRPr/>
            </a:pPr>
            <a:r>
              <a:rPr lang="ru-RU" sz="2200" b="1" dirty="0">
                <a:solidFill>
                  <a:srgbClr val="3333FF"/>
                </a:solidFill>
                <a:latin typeface="Arial" pitchFamily="34" charset="0"/>
              </a:rPr>
              <a:t>«</a:t>
            </a:r>
            <a:r>
              <a:rPr lang="en-US" sz="2200" b="1" dirty="0">
                <a:solidFill>
                  <a:srgbClr val="3333FF"/>
                </a:solidFill>
                <a:latin typeface="Arial" pitchFamily="34" charset="0"/>
              </a:rPr>
              <a:t>C</a:t>
            </a:r>
            <a:r>
              <a:rPr lang="ru-RU" sz="2200" b="1" dirty="0">
                <a:solidFill>
                  <a:srgbClr val="3333FF"/>
                </a:solidFill>
                <a:latin typeface="Arial" pitchFamily="34" charset="0"/>
              </a:rPr>
              <a:t>»: </a:t>
            </a:r>
            <a:r>
              <a:rPr lang="ru-RU" sz="2200" dirty="0">
                <a:latin typeface="Arial" pitchFamily="34" charset="0"/>
              </a:rPr>
              <a:t>Ввести натуральное число N и вывести все натуральные числа, не превосходящие N и делящиеся на каждую из своих цифр.   </a:t>
            </a:r>
            <a:endParaRPr lang="en-US" sz="2200" dirty="0">
              <a:latin typeface="Arial" pitchFamily="34" charset="0"/>
            </a:endParaRPr>
          </a:p>
          <a:p>
            <a:pPr marL="714375" indent="-357188">
              <a:defRPr/>
            </a:pPr>
            <a:r>
              <a:rPr lang="ru-RU" sz="2200" b="1" dirty="0">
                <a:solidFill>
                  <a:srgbClr val="333399"/>
                </a:solidFill>
                <a:latin typeface="Arial" pitchFamily="34" charset="0"/>
              </a:rPr>
              <a:t>Пример</a:t>
            </a:r>
            <a:r>
              <a:rPr lang="ru-RU" sz="2200" b="1" dirty="0">
                <a:latin typeface="Arial" pitchFamily="34" charset="0"/>
              </a:rPr>
              <a:t>:</a:t>
            </a:r>
          </a:p>
          <a:p>
            <a:pPr marL="714375">
              <a:defRPr/>
            </a:pPr>
            <a:r>
              <a:rPr lang="ru-RU" sz="2200" b="1" dirty="0">
                <a:latin typeface="Courier New" pitchFamily="49" charset="0"/>
                <a:cs typeface="Courier New" pitchFamily="49" charset="0"/>
              </a:rPr>
              <a:t>Введите N:</a:t>
            </a:r>
          </a:p>
          <a:p>
            <a:pPr marL="714375">
              <a:defRPr/>
            </a:pPr>
            <a:r>
              <a:rPr lang="ru-RU" sz="22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15</a:t>
            </a:r>
          </a:p>
          <a:p>
            <a:pPr marL="714375">
              <a:defRPr/>
            </a:pPr>
            <a:r>
              <a:rPr lang="ru-RU" sz="2200" b="1" dirty="0">
                <a:latin typeface="Courier New" pitchFamily="49" charset="0"/>
                <a:cs typeface="Courier New" pitchFamily="49" charset="0"/>
              </a:rPr>
              <a:t>1 2 3 4 5 6 7 8 9 11 12 </a:t>
            </a:r>
            <a:r>
              <a:rPr lang="ru-RU" sz="2200" b="1" dirty="0" smtClean="0">
                <a:latin typeface="Courier New" pitchFamily="49" charset="0"/>
                <a:cs typeface="Courier New" pitchFamily="49" charset="0"/>
              </a:rPr>
              <a:t>15</a:t>
            </a:r>
            <a:endParaRPr lang="ru-RU" sz="22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9839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ru-RU" sz="3600" b="1" i="1" dirty="0" smtClean="0"/>
              <a:t>Практическая работа. </a:t>
            </a:r>
            <a:r>
              <a:rPr lang="x-none" sz="3600" b="1" i="1" smtClean="0"/>
              <a:t>Обработка текста</a:t>
            </a:r>
            <a:endParaRPr lang="ru-RU" sz="3600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914400" lvl="2" indent="0">
              <a:buNone/>
            </a:pPr>
            <a:r>
              <a:rPr lang="ru-RU" dirty="0" smtClean="0"/>
              <a:t>Перейдите </a:t>
            </a:r>
            <a:r>
              <a:rPr lang="ru-RU" dirty="0"/>
              <a:t>в каталог </a:t>
            </a:r>
            <a:r>
              <a:rPr lang="ru-RU" b="1" dirty="0"/>
              <a:t>1-</a:t>
            </a:r>
            <a:r>
              <a:rPr lang="en-US" b="1" dirty="0"/>
              <a:t>text</a:t>
            </a:r>
            <a:r>
              <a:rPr lang="ru-RU" dirty="0"/>
              <a:t>. Загрузите документ </a:t>
            </a:r>
            <a:r>
              <a:rPr lang="ru-RU" b="1" dirty="0"/>
              <a:t>sense.doc</a:t>
            </a:r>
            <a:r>
              <a:rPr lang="ru-RU" dirty="0"/>
              <a:t> и прочитайте текст.</a:t>
            </a:r>
          </a:p>
          <a:p>
            <a:pPr marL="0" indent="0">
              <a:buNone/>
            </a:pPr>
            <a:r>
              <a:rPr lang="ru-RU" b="1" dirty="0"/>
              <a:t>Уровень А</a:t>
            </a:r>
            <a:r>
              <a:rPr lang="ru-RU" dirty="0"/>
              <a:t>:</a:t>
            </a:r>
          </a:p>
          <a:p>
            <a:pPr marL="914400" lvl="2" indent="0">
              <a:buNone/>
            </a:pPr>
            <a:r>
              <a:rPr lang="ru-RU" sz="3100" dirty="0"/>
              <a:t>Придумайте заголовок к тексту </a:t>
            </a:r>
            <a:r>
              <a:rPr lang="ru-RU" dirty="0"/>
              <a:t>и добавьте его в документ. Оформите заголовок стилем </a:t>
            </a:r>
            <a:r>
              <a:rPr lang="ru-RU" b="1" i="1" dirty="0"/>
              <a:t>Заголовок 1</a:t>
            </a:r>
            <a:r>
              <a:rPr lang="ru-RU" i="1" dirty="0"/>
              <a:t>.</a:t>
            </a:r>
            <a:r>
              <a:rPr lang="ru-RU" dirty="0"/>
              <a:t> Измените этот стиль: шрифт </a:t>
            </a:r>
            <a:r>
              <a:rPr lang="ru-RU" i="1" dirty="0" err="1"/>
              <a:t>Arial</a:t>
            </a:r>
            <a:r>
              <a:rPr lang="ru-RU" dirty="0"/>
              <a:t> (или </a:t>
            </a:r>
            <a:r>
              <a:rPr lang="ru-RU" i="1" dirty="0" err="1"/>
              <a:t>Helvetica</a:t>
            </a:r>
            <a:r>
              <a:rPr lang="ru-RU" dirty="0"/>
              <a:t>) , размер 14 </a:t>
            </a:r>
            <a:r>
              <a:rPr lang="ru-RU" dirty="0" err="1"/>
              <a:t>пт</a:t>
            </a:r>
            <a:r>
              <a:rPr lang="ru-RU" dirty="0"/>
              <a:t>, выравнивание по центру.</a:t>
            </a:r>
          </a:p>
          <a:p>
            <a:pPr marL="914400" lvl="2" indent="0">
              <a:buNone/>
            </a:pPr>
            <a:r>
              <a:rPr lang="ru-RU" dirty="0"/>
              <a:t>Любой абзац текста оформите следующим образом: шрифт </a:t>
            </a:r>
            <a:r>
              <a:rPr lang="ru-RU" i="1" dirty="0" err="1"/>
              <a:t>Times</a:t>
            </a:r>
            <a:r>
              <a:rPr lang="ru-RU" i="1" dirty="0"/>
              <a:t> </a:t>
            </a:r>
            <a:r>
              <a:rPr lang="ru-RU" i="1" dirty="0" err="1"/>
              <a:t>New</a:t>
            </a:r>
            <a:r>
              <a:rPr lang="ru-RU" i="1" dirty="0"/>
              <a:t> </a:t>
            </a:r>
            <a:r>
              <a:rPr lang="ru-RU" i="1" dirty="0" err="1"/>
              <a:t>Roman</a:t>
            </a:r>
            <a:r>
              <a:rPr lang="ru-RU" dirty="0"/>
              <a:t>, 12 </a:t>
            </a:r>
            <a:r>
              <a:rPr lang="ru-RU" dirty="0" err="1"/>
              <a:t>пт</a:t>
            </a:r>
            <a:r>
              <a:rPr lang="ru-RU" dirty="0"/>
              <a:t>; выравнивание по ширине, абзацный отступ (красная строка) 1 см. Измените стиль </a:t>
            </a:r>
            <a:r>
              <a:rPr lang="ru-RU" i="1" dirty="0"/>
              <a:t>Обычный</a:t>
            </a:r>
            <a:r>
              <a:rPr lang="ru-RU" dirty="0"/>
              <a:t> так, чтобы в нём сохранились эти настройки.</a:t>
            </a:r>
          </a:p>
          <a:p>
            <a:pPr marL="0" indent="0">
              <a:buNone/>
            </a:pPr>
            <a:r>
              <a:rPr lang="ru-RU" b="1" dirty="0"/>
              <a:t>Уровень B</a:t>
            </a:r>
            <a:r>
              <a:rPr lang="ru-RU" dirty="0"/>
              <a:t>:</a:t>
            </a:r>
          </a:p>
          <a:p>
            <a:pPr marL="914400" lvl="2" indent="0">
              <a:buNone/>
            </a:pPr>
            <a:r>
              <a:rPr lang="ru-RU" sz="3000" dirty="0"/>
              <a:t>Добавьте в документ </a:t>
            </a:r>
            <a:r>
              <a:rPr lang="ru-RU" dirty="0"/>
              <a:t>три картинки-иллюстрации. Одна (большая) должна занимать отдельный абзац, для двух остальных (небольших) установите обтекание «Вокруг рамки» и разместите слева и справа от текста.</a:t>
            </a:r>
          </a:p>
          <a:p>
            <a:pPr marL="0" indent="0">
              <a:buNone/>
            </a:pPr>
            <a:r>
              <a:rPr lang="ru-RU" b="1" dirty="0"/>
              <a:t>Уровень </a:t>
            </a:r>
            <a:r>
              <a:rPr lang="en-US" b="1" dirty="0"/>
              <a:t>C</a:t>
            </a:r>
            <a:r>
              <a:rPr lang="ru-RU" dirty="0"/>
              <a:t>:</a:t>
            </a:r>
          </a:p>
          <a:p>
            <a:pPr marL="914400" lvl="2" indent="0">
              <a:buNone/>
            </a:pPr>
            <a:r>
              <a:rPr lang="ru-RU" sz="3100" dirty="0"/>
              <a:t>Исправьте грамматические ошибки в тексте</a:t>
            </a:r>
            <a:r>
              <a:rPr lang="ru-RU" dirty="0"/>
              <a:t>, исправленные слова выделите жёлтым маркером.</a:t>
            </a:r>
          </a:p>
          <a:p>
            <a:pPr marL="914400" lvl="2" indent="0">
              <a:buNone/>
            </a:pPr>
            <a:r>
              <a:rPr lang="ru-RU" dirty="0"/>
              <a:t>Выпишите ключевые слова к тексту.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133172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441</Words>
  <Application>Microsoft Office PowerPoint</Application>
  <PresentationFormat>Произвольный</PresentationFormat>
  <Paragraphs>51</Paragraphs>
  <Slides>11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Дифференцированное обучение на уроках информатики</vt:lpstr>
      <vt:lpstr>Слайд 2</vt:lpstr>
      <vt:lpstr>Слайд 3</vt:lpstr>
      <vt:lpstr>Слайд 4</vt:lpstr>
      <vt:lpstr>Создайте однотабличную БД «Наглядные пособия кабинета физики» как показано на рис. 1</vt:lpstr>
      <vt:lpstr>Профильная дифференциация</vt:lpstr>
      <vt:lpstr>Уровневая дифференциация</vt:lpstr>
      <vt:lpstr>Задачи</vt:lpstr>
      <vt:lpstr>Практическая работа. Обработка текста</vt:lpstr>
      <vt:lpstr>Слайд 10</vt:lpstr>
      <vt:lpstr>Slide title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admi</cp:lastModifiedBy>
  <cp:revision>8</cp:revision>
  <dcterms:created xsi:type="dcterms:W3CDTF">2021-04-14T06:29:35Z</dcterms:created>
  <dcterms:modified xsi:type="dcterms:W3CDTF">2023-02-11T11:36:55Z</dcterms:modified>
</cp:coreProperties>
</file>