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6" r:id="rId9"/>
    <p:sldId id="269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4A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2EF6-0FF7-4619-A430-3155ACC97861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5F3B8-EBEE-417E-9D27-F73EEA37C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5DDF3-F8A4-4570-9495-1E44C8C7F649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14F7C-ECB8-44C6-A575-9366783985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6FA36-004D-4515-A4E7-C5A50D54F1D6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6F1AF-D99E-4DF6-A67F-5773F5FAEF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DC506-6542-4940-89AE-0E26261566E6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1CBBE-E19B-46E7-A4C7-5DF96622AB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5DE1B-C368-42FC-9FAC-AE492E37D5DB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68E7-1CB2-483F-ADB0-073F9640D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11DEA-5463-46E7-974A-0DC009008EDE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C9E2A-D36D-476A-9D7D-C4ACD737E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FFFC7-E7C0-4C41-8F09-1D6803F3EC0B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670E0-F649-420B-8056-F8C5EBE41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47DC-1552-4030-9BD9-997E8B6ECFF4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32E4-E204-4B96-8295-B6D1314BB9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4DA91-CA4E-4A54-BB47-F1AF03BC7211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E5CC6-E318-4B5D-AD5A-C389EE27A8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7F354-CC50-432D-99A7-06F78A0B84FB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244C6-54D7-4EA9-848A-3E1EFE5ABB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599A4-773C-49C7-8023-4929E4CD01B0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76A73-897F-4DB6-8176-5495919AE5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28CF77-9A5B-49E2-8DC6-D9B812D1657D}" type="datetimeFigureOut">
              <a:rPr lang="ru-RU"/>
              <a:pPr>
                <a:defRPr/>
              </a:pPr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4BB58A-0CC4-4928-9889-79789937D3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700" b="1" dirty="0" smtClean="0"/>
              <a:t>Прочитаем хором предложение с последовательной постановкой логического ударения: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625" y="1643063"/>
            <a:ext cx="4038600" cy="4525962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200" u="sng" dirty="0" smtClean="0">
                <a:latin typeface="Arial Black" pitchFamily="34" charset="0"/>
              </a:rPr>
              <a:t>Какое </a:t>
            </a:r>
            <a:r>
              <a:rPr lang="ru-RU" sz="5200" dirty="0" smtClean="0">
                <a:latin typeface="Arial Black" pitchFamily="34" charset="0"/>
              </a:rPr>
              <a:t>чудесное утро!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200" dirty="0" smtClean="0">
                <a:latin typeface="Arial Black" pitchFamily="34" charset="0"/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200" dirty="0" smtClean="0">
                <a:latin typeface="Arial Black" pitchFamily="34" charset="0"/>
              </a:rPr>
              <a:t>Какое </a:t>
            </a:r>
            <a:r>
              <a:rPr lang="ru-RU" sz="5200" u="sng" dirty="0" smtClean="0">
                <a:latin typeface="Arial Black" pitchFamily="34" charset="0"/>
              </a:rPr>
              <a:t>чудесное</a:t>
            </a:r>
            <a:r>
              <a:rPr lang="ru-RU" sz="5200" dirty="0" smtClean="0">
                <a:latin typeface="Arial Black" pitchFamily="34" charset="0"/>
              </a:rPr>
              <a:t> утро!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200" dirty="0" smtClean="0">
                <a:latin typeface="Arial Black" pitchFamily="34" charset="0"/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200" dirty="0" smtClean="0">
                <a:latin typeface="Arial Black" pitchFamily="34" charset="0"/>
              </a:rPr>
              <a:t>Какое чудесное </a:t>
            </a:r>
            <a:r>
              <a:rPr lang="ru-RU" sz="5200" u="sng" dirty="0" smtClean="0">
                <a:latin typeface="Arial Black" pitchFamily="34" charset="0"/>
              </a:rPr>
              <a:t>утро</a:t>
            </a:r>
            <a:r>
              <a:rPr lang="ru-RU" sz="5200" dirty="0" smtClean="0">
                <a:latin typeface="Arial Black" pitchFamily="34" charset="0"/>
              </a:rPr>
              <a:t>!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05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3438" y="1571625"/>
            <a:ext cx="4038600" cy="4143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smtClean="0">
                <a:solidFill>
                  <a:srgbClr val="002060"/>
                </a:solidFill>
              </a:rPr>
              <a:t>Задачи: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mtClean="0"/>
              <a:t>ориентироваться в тексте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анализировать литературное произведение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давать характеристику героям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слушать и уважать мнение своих товарищей 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рассуждать, думать и высказывать своё мнение.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работать в паре или группе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давать оценку своей работе.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B050"/>
                </a:solidFill>
              </a:rPr>
              <a:t>Домашнее задание: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-подготовить подробный пересказ рассказа от лица автора;</a:t>
            </a:r>
            <a:endParaRPr lang="ru-RU" smtClean="0"/>
          </a:p>
          <a:p>
            <a:r>
              <a:rPr lang="ru-RU" b="1" smtClean="0"/>
              <a:t>-составить свою пирамиду критика в рабочей тетради;</a:t>
            </a:r>
            <a:endParaRPr lang="ru-RU" smtClean="0"/>
          </a:p>
          <a:p>
            <a:r>
              <a:rPr lang="ru-RU" b="1" smtClean="0"/>
              <a:t>описать любое животное, любой эпизод из его жизни так же умно – умно, хитро – хитро, просто – просто, как М.М.Пришвин.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Михаил Михайлович Пришвин (1873-1954)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«Нужно было найти в природе такое, чего я еще не видел, и может быть, и никто еще в своей жизни с этим не встречался»</a:t>
            </a:r>
            <a:r>
              <a:rPr lang="ru-RU" sz="36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307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0" y="1500188"/>
            <a:ext cx="3571875" cy="48577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28688" y="285750"/>
            <a:ext cx="7358062" cy="5715000"/>
          </a:xfr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571750" y="1785938"/>
            <a:ext cx="4500563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alibri" pitchFamily="34" charset="0"/>
              </a:rPr>
              <a:t>Грамотным</a:t>
            </a:r>
          </a:p>
          <a:p>
            <a:pPr algn="ctr"/>
            <a:endParaRPr lang="ru-RU" sz="3200" b="1">
              <a:latin typeface="Calibri" pitchFamily="34" charset="0"/>
            </a:endParaRPr>
          </a:p>
          <a:p>
            <a:pPr algn="ctr"/>
            <a:r>
              <a:rPr lang="ru-RU" sz="3200" b="1">
                <a:latin typeface="Calibri" pitchFamily="34" charset="0"/>
              </a:rPr>
              <a:t>Вдумчивым.</a:t>
            </a:r>
          </a:p>
          <a:p>
            <a:pPr algn="ctr"/>
            <a:endParaRPr lang="ru-RU" sz="3200" b="1">
              <a:latin typeface="Calibri" pitchFamily="34" charset="0"/>
            </a:endParaRPr>
          </a:p>
          <a:p>
            <a:pPr algn="ctr"/>
            <a:r>
              <a:rPr lang="ru-RU" sz="3200" b="1">
                <a:latin typeface="Calibri" pitchFamily="34" charset="0"/>
              </a:rPr>
              <a:t>Внимательным</a:t>
            </a:r>
            <a:r>
              <a:rPr lang="ru-RU" sz="3600" b="1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5400" b="1" smtClean="0">
                <a:solidFill>
                  <a:srgbClr val="0404AC"/>
                </a:solidFill>
              </a:rPr>
              <a:t>Цель урока: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</a:t>
            </a:r>
            <a:r>
              <a:rPr lang="ru-RU" sz="5400" smtClean="0"/>
              <a:t>создание пирамиды критика по рассказу М.М.Пришвина «Выскочка».</a:t>
            </a:r>
            <a:endParaRPr lang="ru-RU" sz="6000" smtClean="0"/>
          </a:p>
          <a:p>
            <a:pPr>
              <a:buFont typeface="Arial" charset="0"/>
              <a:buNone/>
            </a:pPr>
            <a:r>
              <a:rPr lang="ru-RU" sz="6000" smtClean="0"/>
              <a:t> 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smtClean="0">
                <a:solidFill>
                  <a:srgbClr val="002060"/>
                </a:solidFill>
              </a:rPr>
              <a:t>Задачи: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выразительно читать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делить текст на части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анализировать литературное произведение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давать характеристику героям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составлять план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слушать и уважать мнение своих товарищей 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рассуждать, думать и высказывать своё мнение.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работать в паре или группе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ориентироваться в тексте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/>
              <a:t>давать оценку своей работе.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500063"/>
            <a:ext cx="8229600" cy="566896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  <a:r>
              <a:rPr lang="ru-RU" b="1" i="1" dirty="0" smtClean="0"/>
              <a:t>Выскочка</a:t>
            </a:r>
            <a:r>
              <a:rPr lang="ru-RU" i="1" dirty="0" smtClean="0"/>
              <a:t> </a:t>
            </a:r>
            <a:r>
              <a:rPr lang="ru-RU" dirty="0" smtClean="0"/>
              <a:t>- это тот, кто постоянно выкрикивает ответы на вопросы, не дожидаясь своей очереди,   привлекает     к себе внимание.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/>
              <a:t>Выскочка</a:t>
            </a:r>
            <a:r>
              <a:rPr lang="ru-RU" i="1" dirty="0" smtClean="0"/>
              <a:t> </a:t>
            </a:r>
            <a:r>
              <a:rPr lang="ru-RU" dirty="0" smtClean="0"/>
              <a:t>– это человек, который выдвинулся (отличился, стал заметным, известным) слишком быстро или занял видное  общественное положение не по заслугам.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(Из «Толкового словаря» Ожегова).</a:t>
            </a:r>
            <a:r>
              <a:rPr lang="ru-RU" b="1" i="1" dirty="0" smtClean="0"/>
              <a:t>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143000"/>
            <a:ext cx="7772400" cy="4695825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С хозяином дружит,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Дом сторожит.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Живёт под крылечком,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А хвост колечком.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altLang="ja-JP" sz="2800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altLang="ja-JP" sz="2800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                                        Трещала с самого   утра:</a:t>
            </a:r>
          </a:p>
          <a:p>
            <a:pPr algn="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  «Пор – </a:t>
            </a:r>
            <a:r>
              <a:rPr lang="ru-RU" altLang="ja-JP" sz="2800" b="1" dirty="0" err="1"/>
              <a:t>р</a:t>
            </a:r>
            <a:r>
              <a:rPr lang="ru-RU" altLang="ja-JP" sz="2800" b="1" dirty="0"/>
              <a:t> – </a:t>
            </a:r>
            <a:r>
              <a:rPr lang="ru-RU" altLang="ja-JP" sz="2800" b="1" dirty="0" err="1"/>
              <a:t>ра</a:t>
            </a:r>
            <a:r>
              <a:rPr lang="ru-RU" altLang="ja-JP" sz="2800" b="1" dirty="0"/>
              <a:t>! Пор – </a:t>
            </a:r>
            <a:r>
              <a:rPr lang="ru-RU" altLang="ja-JP" sz="2800" b="1" dirty="0" err="1"/>
              <a:t>р</a:t>
            </a:r>
            <a:r>
              <a:rPr lang="ru-RU" altLang="ja-JP" sz="2800" b="1" dirty="0"/>
              <a:t> - </a:t>
            </a:r>
            <a:r>
              <a:rPr lang="ru-RU" altLang="ja-JP" sz="2800" b="1" dirty="0" err="1"/>
              <a:t>ра</a:t>
            </a:r>
            <a:r>
              <a:rPr lang="ru-RU" altLang="ja-JP" sz="2800" b="1" dirty="0"/>
              <a:t>!»</a:t>
            </a:r>
          </a:p>
          <a:p>
            <a:pPr algn="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А что – пора?</a:t>
            </a:r>
          </a:p>
          <a:p>
            <a:pPr algn="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Такая с ней морока,</a:t>
            </a:r>
          </a:p>
          <a:p>
            <a:pPr algn="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ja-JP" sz="2800" b="1" dirty="0"/>
              <a:t>Когда трещит….</a:t>
            </a:r>
            <a:r>
              <a:rPr lang="ru-RU" altLang="ja-JP" sz="2800" dirty="0"/>
              <a:t> </a:t>
            </a:r>
            <a:endParaRPr lang="ru-RU" sz="2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/>
          </a:p>
        </p:txBody>
      </p:sp>
      <p:pic>
        <p:nvPicPr>
          <p:cNvPr id="10244" name="Picture 4" descr="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692150"/>
            <a:ext cx="2359025" cy="272415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</p:pic>
      <p:pic>
        <p:nvPicPr>
          <p:cNvPr id="10245" name="Picture 5" descr="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3500438"/>
            <a:ext cx="2879725" cy="2130425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9219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571500"/>
            <a:ext cx="4038600" cy="55546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b="1" i="1" smtClean="0"/>
              <a:t>Выводок</a:t>
            </a:r>
            <a:endParaRPr lang="ru-RU" smtClean="0"/>
          </a:p>
          <a:p>
            <a:pPr>
              <a:buFont typeface="Arial" charset="0"/>
              <a:buNone/>
            </a:pPr>
            <a:r>
              <a:rPr lang="ru-RU" smtClean="0"/>
              <a:t> </a:t>
            </a:r>
          </a:p>
          <a:p>
            <a:pPr>
              <a:buFont typeface="Wingdings" pitchFamily="2" charset="2"/>
              <a:buChar char="ü"/>
            </a:pPr>
            <a:r>
              <a:rPr lang="ru-RU" b="1" smtClean="0"/>
              <a:t>Сородичи</a:t>
            </a: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Wingdings" pitchFamily="2" charset="2"/>
              <a:buChar char="ü"/>
            </a:pPr>
            <a:r>
              <a:rPr lang="ru-RU" b="1" smtClean="0"/>
              <a:t>Улучила</a:t>
            </a:r>
          </a:p>
          <a:p>
            <a:pPr>
              <a:buFont typeface="Arial" charset="0"/>
              <a:buNone/>
            </a:pPr>
            <a:r>
              <a:rPr lang="ru-RU" b="1" smtClean="0"/>
              <a:t> 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Wingdings" pitchFamily="2" charset="2"/>
              <a:buChar char="ü"/>
            </a:pPr>
            <a:r>
              <a:rPr lang="ru-RU" b="1" smtClean="0"/>
              <a:t>Поскакала дуром</a:t>
            </a:r>
            <a:endParaRPr lang="ru-RU" smtClean="0"/>
          </a:p>
          <a:p>
            <a:pPr>
              <a:buFont typeface="Arial" charset="0"/>
              <a:buNone/>
            </a:pPr>
            <a:r>
              <a:rPr lang="ru-RU" b="1" smtClean="0"/>
              <a:t> </a:t>
            </a:r>
            <a:endParaRPr lang="ru-RU" smtClean="0"/>
          </a:p>
          <a:p>
            <a:pPr>
              <a:buFont typeface="Wingdings" pitchFamily="2" charset="2"/>
              <a:buChar char="ü"/>
            </a:pPr>
            <a:r>
              <a:rPr lang="ru-RU" b="1" smtClean="0"/>
              <a:t>С заскоком и с пыльцой в голове</a:t>
            </a:r>
            <a:r>
              <a:rPr lang="ru-RU" smtClean="0"/>
              <a:t> </a:t>
            </a:r>
          </a:p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14313"/>
            <a:ext cx="4038600" cy="59118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-  птенцы или детеныши млекопитающих, ещё живущие с матерью.</a:t>
            </a:r>
          </a:p>
          <a:p>
            <a:pPr>
              <a:buFont typeface="Arial" charset="0"/>
              <a:buNone/>
            </a:pPr>
            <a:r>
              <a:rPr lang="ru-RU" b="1" smtClean="0"/>
              <a:t>–</a:t>
            </a:r>
            <a:r>
              <a:rPr lang="ru-RU" smtClean="0"/>
              <a:t> родственники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mtClean="0"/>
              <a:t>- нашла подходящее время </a:t>
            </a:r>
            <a:r>
              <a:rPr lang="ru-RU" sz="2600" b="1" smtClean="0"/>
              <a:t>(Словарь С.И.Ожегова )</a:t>
            </a:r>
            <a:endParaRPr lang="ru-RU" b="1" smtClean="0"/>
          </a:p>
          <a:p>
            <a:pPr>
              <a:buFont typeface="Arial" charset="0"/>
              <a:buNone/>
            </a:pPr>
            <a:r>
              <a:rPr lang="ru-RU" smtClean="0"/>
              <a:t>- не попорядку, как попало, не думая. </a:t>
            </a:r>
            <a:r>
              <a:rPr lang="ru-RU" sz="2600" b="1" smtClean="0"/>
              <a:t>(Словарь В.И. Даля)</a:t>
            </a:r>
            <a:endParaRPr lang="ru-RU" b="1" smtClean="0"/>
          </a:p>
          <a:p>
            <a:pPr>
              <a:buFont typeface="Arial" charset="0"/>
              <a:buNone/>
            </a:pPr>
            <a:r>
              <a:rPr lang="ru-RU" smtClean="0"/>
              <a:t>– не умная, глуповатая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5400" b="1" smtClean="0">
                <a:solidFill>
                  <a:srgbClr val="0404AC"/>
                </a:solidFill>
              </a:rPr>
              <a:t>Цель урока: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</a:t>
            </a:r>
            <a:r>
              <a:rPr lang="ru-RU" sz="5400" smtClean="0"/>
              <a:t>создание пирамиды критика по рассказу М.М.Пришвина «Выскочка».</a:t>
            </a:r>
            <a:endParaRPr lang="ru-RU" sz="6000" smtClean="0"/>
          </a:p>
          <a:p>
            <a:pPr>
              <a:buFont typeface="Arial" charset="0"/>
              <a:buNone/>
            </a:pPr>
            <a:r>
              <a:rPr lang="ru-RU" sz="6000" smtClean="0"/>
              <a:t> 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283</Words>
  <PresentationFormat>Экран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Calibri</vt:lpstr>
      <vt:lpstr>Arial</vt:lpstr>
      <vt:lpstr>Arial Black</vt:lpstr>
      <vt:lpstr>Times New Roman</vt:lpstr>
      <vt:lpstr>Wingdings</vt:lpstr>
      <vt:lpstr>ＭＳ Ｐゴシック</vt:lpstr>
      <vt:lpstr>Тема Office</vt:lpstr>
      <vt:lpstr>  Прочитаем хором предложение с последовательной постановкой логического ударения: </vt:lpstr>
      <vt:lpstr>Михаил Михайлович Пришвин (1873-1954)</vt:lpstr>
      <vt:lpstr>Слайд 3</vt:lpstr>
      <vt:lpstr>Цель урока:</vt:lpstr>
      <vt:lpstr>Задачи:</vt:lpstr>
      <vt:lpstr>Слайд 6</vt:lpstr>
      <vt:lpstr>Слайд 7</vt:lpstr>
      <vt:lpstr>Слайд 8</vt:lpstr>
      <vt:lpstr>Цель урока:</vt:lpstr>
      <vt:lpstr>Задачи: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Прочитаем хором предложение с последовательной постановкой логического ударения:</dc:title>
  <dc:creator>Пользователь</dc:creator>
  <cp:lastModifiedBy>admi</cp:lastModifiedBy>
  <cp:revision>64</cp:revision>
  <dcterms:modified xsi:type="dcterms:W3CDTF">2023-02-11T12:30:15Z</dcterms:modified>
</cp:coreProperties>
</file>