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99FF"/>
    <a:srgbClr val="FFFFFF"/>
    <a:srgbClr val="FF0000"/>
    <a:srgbClr val="0033CC"/>
    <a:srgbClr val="008000"/>
    <a:srgbClr val="A50021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2662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26628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26629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6630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31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663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26635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C6B813D5-4783-47DA-8C21-E333C1B831C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663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F7D7B8-A7D3-4D35-8BF6-B2090B5778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57899-7FD8-41BF-8226-D73A50A8F7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FAB26-4B3D-4B42-BC52-3E63F6497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6F854-E75F-4CCB-85B6-3CA650795C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FEC27-D1D5-44AF-A171-4D84215855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17B24-FCA0-4EBC-8700-DDF8E29E0D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75EAE-20E0-4266-ABD5-2F24D04D75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18942-85FC-434F-B966-8D70CC2C99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D3556-1EA4-4F12-B763-441AEECDC5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693FB-6E2C-4CCD-9FB4-0297209177E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560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560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0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25606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560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0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5609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ru-RU"/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1C39847C-D51A-4515-A73F-2B65008B4A6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мультяшный орато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6250"/>
            <a:ext cx="8785225" cy="5992813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73238"/>
            <a:ext cx="8229600" cy="1122362"/>
          </a:xfrm>
        </p:spPr>
        <p:txBody>
          <a:bodyPr/>
          <a:lstStyle/>
          <a:p>
            <a:endParaRPr lang="ru-RU" sz="4400" b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613" y="2852738"/>
            <a:ext cx="4897437" cy="2257425"/>
          </a:xfrm>
        </p:spPr>
        <p:txBody>
          <a:bodyPr/>
          <a:lstStyle/>
          <a:p>
            <a:pPr algn="ctr"/>
            <a:r>
              <a:rPr lang="ru-RU" sz="4400" b="1">
                <a:solidFill>
                  <a:srgbClr val="FF3300"/>
                </a:solidFill>
              </a:rPr>
              <a:t>Как выступать публично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Альберт Эйнштейн</a:t>
            </a:r>
            <a:r>
              <a:rPr lang="ru-RU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3796" name="Picture 4" descr="Эйнштейн Альберт 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03575" y="1844675"/>
            <a:ext cx="3600450" cy="4822825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4" descr="тренинг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3375"/>
            <a:ext cx="8128000" cy="6096000"/>
          </a:xfrm>
          <a:prstGeom prst="rect">
            <a:avLst/>
          </a:prstGeom>
          <a:noFill/>
        </p:spPr>
      </p:pic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3300"/>
                </a:solidFill>
              </a:rPr>
              <a:t>Цепочка уверенности: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44675"/>
            <a:ext cx="769302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>
                <a:solidFill>
                  <a:srgbClr val="FFFF00"/>
                </a:solidFill>
              </a:rPr>
              <a:t>1. Если мы демонстрируем уверенность, то аудитория демонстрирует свою уверенность в себе. </a:t>
            </a:r>
          </a:p>
          <a:p>
            <a:pPr>
              <a:buFont typeface="Wingdings" pitchFamily="2" charset="2"/>
              <a:buNone/>
            </a:pPr>
            <a:r>
              <a:rPr lang="ru-RU" sz="2400">
                <a:solidFill>
                  <a:srgbClr val="FFFF00"/>
                </a:solidFill>
              </a:rPr>
              <a:t>2. Если же мы демонстрируем недостаток  уверенности, аудитория проявляет удручающую потерю веры в нас. Что отражается на нашей уверенности.</a:t>
            </a:r>
          </a:p>
          <a:p>
            <a:pPr>
              <a:buFont typeface="Wingdings" pitchFamily="2" charset="2"/>
              <a:buNone/>
            </a:pPr>
            <a:r>
              <a:rPr lang="ru-RU" sz="2400" b="1">
                <a:solidFill>
                  <a:srgbClr val="FF0000"/>
                </a:solidFill>
              </a:rPr>
              <a:t>Вот почему наше появление перед аудиторией и первые впечатления являются решающими.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6" name="Picture 6" descr="деву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4292600"/>
            <a:ext cx="1944687" cy="1579563"/>
          </a:xfrm>
          <a:prstGeom prst="rect">
            <a:avLst/>
          </a:prstGeom>
          <a:noFill/>
        </p:spPr>
      </p:pic>
      <p:pic>
        <p:nvPicPr>
          <p:cNvPr id="35845" name="Picture 5" descr="так держать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4945063"/>
            <a:ext cx="2384425" cy="1912937"/>
          </a:xfrm>
          <a:prstGeom prst="rect">
            <a:avLst/>
          </a:prstGeom>
          <a:noFill/>
        </p:spPr>
      </p:pic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0000"/>
                </a:solidFill>
              </a:rPr>
              <a:t>Ситуация успеха!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Прямая спина</a:t>
            </a:r>
          </a:p>
          <a:p>
            <a:r>
              <a:rPr lang="ru-RU"/>
              <a:t>Расправленные плечи</a:t>
            </a:r>
          </a:p>
          <a:p>
            <a:r>
              <a:rPr lang="ru-RU"/>
              <a:t>Опора на обе ноги(иначе, происходит зажим диафрагмы и вам может не хватить </a:t>
            </a:r>
            <a:r>
              <a:rPr lang="ru-RU">
                <a:solidFill>
                  <a:srgbClr val="A50021"/>
                </a:solidFill>
              </a:rPr>
              <a:t>воздуха для выступления)</a:t>
            </a:r>
          </a:p>
          <a:p>
            <a:r>
              <a:rPr lang="ru-RU">
                <a:solidFill>
                  <a:srgbClr val="A50021"/>
                </a:solidFill>
              </a:rPr>
              <a:t>Подбородок параллельно полу.</a:t>
            </a:r>
          </a:p>
          <a:p>
            <a:pPr algn="r">
              <a:buFont typeface="Wingdings" pitchFamily="2" charset="2"/>
              <a:buNone/>
            </a:pPr>
            <a:endParaRPr lang="ru-RU" sz="1800" b="1">
              <a:solidFill>
                <a:srgbClr val="FF0000"/>
              </a:solidFill>
            </a:endParaRPr>
          </a:p>
          <a:p>
            <a:pPr algn="r">
              <a:buFont typeface="Wingdings" pitchFamily="2" charset="2"/>
              <a:buNone/>
            </a:pPr>
            <a:r>
              <a:rPr lang="ru-RU" sz="2000" b="1">
                <a:solidFill>
                  <a:srgbClr val="FF0000"/>
                </a:solidFill>
              </a:rPr>
              <a:t>Все это говорит о том, что вы успешны</a:t>
            </a:r>
            <a:r>
              <a:rPr lang="ru-RU" sz="1800" b="1">
                <a:solidFill>
                  <a:srgbClr val="FF0000"/>
                </a:solidFill>
              </a:rPr>
              <a:t>!</a:t>
            </a:r>
          </a:p>
        </p:txBody>
      </p:sp>
      <p:pic>
        <p:nvPicPr>
          <p:cNvPr id="35847" name="Picture 7" descr="вверх по лестнице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16688" y="188913"/>
            <a:ext cx="2360612" cy="30226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0" name="Picture 6" descr="КОРАБЛИК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85763"/>
            <a:ext cx="8202613" cy="6196012"/>
          </a:xfrm>
          <a:prstGeom prst="rect">
            <a:avLst/>
          </a:prstGeom>
          <a:noFill/>
        </p:spPr>
      </p:pic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>
                <a:solidFill>
                  <a:srgbClr val="FF0000"/>
                </a:solidFill>
              </a:rPr>
              <a:t>Вывод.  Из чего складывается публичное выступление?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solidFill>
                  <a:srgbClr val="FFFF00"/>
                </a:solidFill>
              </a:rPr>
              <a:t>1. Начинать надо с подготовки: репетировать перед зеркалом, не менять в последний момент свои планы.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solidFill>
                  <a:srgbClr val="FFFF00"/>
                </a:solidFill>
              </a:rPr>
              <a:t>2. Необходимо размяться чтобы не производить впечатление усталого человека, не поправлять одежду и не прочищать горло, на глазах у изумленной публики. 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solidFill>
                  <a:srgbClr val="FFFF00"/>
                </a:solidFill>
              </a:rPr>
              <a:t>3. Создавать самому себе «ситуацию успеха»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solidFill>
                  <a:srgbClr val="FFFF00"/>
                </a:solidFill>
              </a:rPr>
              <a:t>4 . Установить зрительный контакт с аудиторией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solidFill>
                  <a:srgbClr val="FFFF00"/>
                </a:solidFill>
              </a:rPr>
              <a:t>5. Не вертеть в руках ручку или другой предмет, это отвлекает от того что вы говорите.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solidFill>
                  <a:srgbClr val="FFFF00"/>
                </a:solidFill>
              </a:rPr>
              <a:t>6. Помнить, что «хорошо», может быть лучше, чем «безупречно».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solidFill>
                  <a:srgbClr val="FFFF00"/>
                </a:solidFill>
              </a:rPr>
              <a:t>7. Не забывать вкладывать душу в свое выступление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endParaRPr lang="ru-RU" sz="2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 descr="философ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32363" y="0"/>
            <a:ext cx="4762500" cy="3257550"/>
          </a:xfrm>
          <a:prstGeom prst="rect">
            <a:avLst/>
          </a:prstGeom>
          <a:noFill/>
        </p:spPr>
      </p:pic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>
                <a:solidFill>
                  <a:srgbClr val="FF0000"/>
                </a:solidFill>
              </a:rPr>
              <a:t>Один из философов говорил: «Успех- это 10%везения + 90% потения»</a:t>
            </a:r>
          </a:p>
          <a:p>
            <a:pPr>
              <a:buFont typeface="Wingdings" pitchFamily="2" charset="2"/>
              <a:buNone/>
            </a:pPr>
            <a:r>
              <a:rPr lang="ru-RU" b="1">
                <a:solidFill>
                  <a:srgbClr val="FF0000"/>
                </a:solidFill>
              </a:rPr>
              <a:t>Так вот я вам желаю 100% успеха!!!</a:t>
            </a:r>
          </a:p>
        </p:txBody>
      </p:sp>
      <p:pic>
        <p:nvPicPr>
          <p:cNvPr id="37893" name="Picture 5" descr="солнц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3860800"/>
            <a:ext cx="4537075" cy="2586038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6" name="Picture 4" descr="взрослые и дет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000" y="95250"/>
            <a:ext cx="8890000" cy="6667500"/>
          </a:xfrm>
          <a:prstGeom prst="rect">
            <a:avLst/>
          </a:prstGeom>
          <a:noFill/>
        </p:spPr>
      </p:pic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250" y="981075"/>
            <a:ext cx="6769100" cy="1079500"/>
          </a:xfrm>
        </p:spPr>
        <p:txBody>
          <a:bodyPr/>
          <a:lstStyle/>
          <a:p>
            <a:r>
              <a:rPr lang="ru-RU" sz="2800">
                <a:solidFill>
                  <a:srgbClr val="FF0000"/>
                </a:solidFill>
              </a:rPr>
              <a:t>Желаю  Вам успешных  выступлений!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3800" y="4365625"/>
            <a:ext cx="2232025" cy="1008063"/>
          </a:xfrm>
        </p:spPr>
        <p:txBody>
          <a:bodyPr/>
          <a:lstStyle/>
          <a:p>
            <a:pPr algn="r"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</a:rPr>
              <a:t>Спасибо за  внимание </a:t>
            </a:r>
          </a:p>
          <a:p>
            <a:endParaRPr lang="ru-RU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КОРАБЛИК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404813"/>
            <a:ext cx="8410575" cy="6086475"/>
          </a:xfrm>
          <a:prstGeom prst="rect">
            <a:avLst/>
          </a:prstGeom>
          <a:noFill/>
        </p:spPr>
      </p:pic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>
                <a:solidFill>
                  <a:srgbClr val="FFFF00"/>
                </a:solidFill>
              </a:rPr>
              <a:t>Результаты социологического опроса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000" b="1">
                <a:solidFill>
                  <a:srgbClr val="FFFF00"/>
                </a:solidFill>
              </a:rPr>
              <a:t>Чего люди боятся больше всего:</a:t>
            </a:r>
          </a:p>
          <a:p>
            <a:r>
              <a:rPr lang="ru-RU" sz="1800">
                <a:solidFill>
                  <a:srgbClr val="FFFF00"/>
                </a:solidFill>
              </a:rPr>
              <a:t>Беседовать с группой людей;</a:t>
            </a:r>
          </a:p>
          <a:p>
            <a:r>
              <a:rPr lang="ru-RU" sz="1800">
                <a:solidFill>
                  <a:srgbClr val="FFFF00"/>
                </a:solidFill>
              </a:rPr>
              <a:t>Высоты;</a:t>
            </a:r>
          </a:p>
          <a:p>
            <a:r>
              <a:rPr lang="ru-RU" sz="1800">
                <a:solidFill>
                  <a:srgbClr val="FFFF00"/>
                </a:solidFill>
              </a:rPr>
              <a:t>Насекомых и микробов;</a:t>
            </a:r>
          </a:p>
          <a:p>
            <a:r>
              <a:rPr lang="ru-RU" sz="1800">
                <a:solidFill>
                  <a:srgbClr val="FFFF00"/>
                </a:solidFill>
              </a:rPr>
              <a:t>Финансовых проблем;</a:t>
            </a:r>
          </a:p>
          <a:p>
            <a:r>
              <a:rPr lang="ru-RU" sz="1800">
                <a:solidFill>
                  <a:srgbClr val="FFFF00"/>
                </a:solidFill>
              </a:rPr>
              <a:t>Глубокой воды;</a:t>
            </a:r>
          </a:p>
          <a:p>
            <a:r>
              <a:rPr lang="ru-RU" sz="1800">
                <a:solidFill>
                  <a:srgbClr val="FFFF00"/>
                </a:solidFill>
              </a:rPr>
              <a:t>Болезней;</a:t>
            </a:r>
          </a:p>
          <a:p>
            <a:r>
              <a:rPr lang="ru-RU" sz="1800">
                <a:solidFill>
                  <a:srgbClr val="FFFF00"/>
                </a:solidFill>
              </a:rPr>
              <a:t>Смерти;</a:t>
            </a:r>
          </a:p>
          <a:p>
            <a:r>
              <a:rPr lang="ru-RU" sz="1800">
                <a:solidFill>
                  <a:srgbClr val="FFFF00"/>
                </a:solidFill>
              </a:rPr>
              <a:t>Путешествий в самолете;</a:t>
            </a:r>
          </a:p>
          <a:p>
            <a:r>
              <a:rPr lang="ru-RU" sz="1800">
                <a:solidFill>
                  <a:srgbClr val="FFFF00"/>
                </a:solidFill>
              </a:rPr>
              <a:t>Одиночества;</a:t>
            </a:r>
          </a:p>
          <a:p>
            <a:r>
              <a:rPr lang="ru-RU" sz="1800">
                <a:solidFill>
                  <a:srgbClr val="FFFF00"/>
                </a:solidFill>
              </a:rPr>
              <a:t>Собак.</a:t>
            </a:r>
          </a:p>
          <a:p>
            <a:endParaRPr lang="ru-RU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9" name="Picture 5" descr="Грец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8713787" cy="6264275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7993062" cy="54721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>
                <a:solidFill>
                  <a:srgbClr val="FFFFFF"/>
                </a:solidFill>
              </a:rPr>
              <a:t>Демосфен – оратор Древней Греции</a:t>
            </a:r>
          </a:p>
          <a:p>
            <a:pPr>
              <a:buFont typeface="Wingdings" pitchFamily="2" charset="2"/>
              <a:buNone/>
            </a:pPr>
            <a:r>
              <a:rPr lang="ru-RU" sz="1600">
                <a:solidFill>
                  <a:srgbClr val="FFFFFF"/>
                </a:solidFill>
              </a:rPr>
              <a:t>	</a:t>
            </a:r>
            <a:r>
              <a:rPr lang="ru-RU" sz="1600" b="1">
                <a:solidFill>
                  <a:srgbClr val="990000"/>
                </a:solidFill>
              </a:rPr>
              <a:t>Природа наделила его слабым голосом, косноязычной речью и нервным подергиванием плеча. Чтобы избавиться от косноязычия и развить голос, Демосфен уходил на берег моря, набирал в рот морские камешки и часами  упражнялся в произнесении речей, стараясь заглушить ими шум прибоя. Подвесив меч к пололку, так чтобы острие его подходило к самому плечу и кололо его при каждом подёргивании, Демосфен избавился от другого своего недостатка. Затем под руководством знаменитого актёра он начал заниматься дикцией, постановкой голоса и манерой произнесения речей. Проделав огромную работу, Демосфен выступил перед афинянами, и те бурно приветствовали его.</a:t>
            </a:r>
          </a:p>
        </p:txBody>
      </p:sp>
      <p:pic>
        <p:nvPicPr>
          <p:cNvPr id="6150" name="Picture 6" descr="демосфен 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43663" y="4278313"/>
            <a:ext cx="2160587" cy="20272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Определите значение слова </a:t>
            </a:r>
            <a:r>
              <a:rPr lang="ru-RU" sz="3200">
                <a:solidFill>
                  <a:srgbClr val="FF0000"/>
                </a:solidFill>
              </a:rPr>
              <a:t>«оратор»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636838"/>
            <a:ext cx="6983412" cy="34369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200">
                <a:solidFill>
                  <a:srgbClr val="FF0000"/>
                </a:solidFill>
              </a:rPr>
              <a:t>Оратор</a:t>
            </a:r>
            <a:r>
              <a:rPr lang="ru-RU" sz="3200"/>
              <a:t>- человек, который умеет говорить публично, владеет точной, яркой выразительной речью, может убедить, увлечь слушателей</a:t>
            </a:r>
            <a:r>
              <a:rPr lang="ru-RU"/>
              <a:t>. </a:t>
            </a:r>
          </a:p>
        </p:txBody>
      </p:sp>
      <p:pic>
        <p:nvPicPr>
          <p:cNvPr id="10244" name="Picture 4" descr="орато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77050" y="260350"/>
            <a:ext cx="2095500" cy="314325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Общение с аудиторией состоит как бы из двух частей: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>
                <a:solidFill>
                  <a:srgbClr val="FF3300"/>
                </a:solidFill>
              </a:rPr>
              <a:t>Вербальной</a:t>
            </a:r>
            <a:r>
              <a:rPr lang="ru-RU"/>
              <a:t>, т.е. того что мы произносим  словами</a:t>
            </a:r>
          </a:p>
          <a:p>
            <a:r>
              <a:rPr lang="ru-RU" b="1">
                <a:solidFill>
                  <a:srgbClr val="FF3300"/>
                </a:solidFill>
              </a:rPr>
              <a:t>Невербальной</a:t>
            </a:r>
            <a:r>
              <a:rPr lang="ru-RU"/>
              <a:t>, того, что за нас говорит наше тело (поза, мимика, жесты)  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>
                <a:solidFill>
                  <a:srgbClr val="FF3300"/>
                </a:solidFill>
              </a:rPr>
              <a:t>Три основных фактора в общении</a:t>
            </a:r>
            <a:r>
              <a:rPr lang="ru-RU" sz="3200"/>
              <a:t>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Что мы говорим- 7%</a:t>
            </a:r>
          </a:p>
          <a:p>
            <a:r>
              <a:rPr lang="ru-RU"/>
              <a:t> Как мы говорим- 38%</a:t>
            </a:r>
          </a:p>
          <a:p>
            <a:r>
              <a:rPr lang="ru-RU"/>
              <a:t>Язык нашего тела- 55%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публика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188913"/>
            <a:ext cx="1944687" cy="2438400"/>
          </a:xfrm>
          <a:prstGeom prst="rect">
            <a:avLst/>
          </a:prstGeom>
          <a:noFill/>
        </p:spPr>
      </p:pic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>
          <a:xfrm>
            <a:off x="755650" y="549275"/>
            <a:ext cx="7924800" cy="1143000"/>
          </a:xfrm>
        </p:spPr>
        <p:txBody>
          <a:bodyPr/>
          <a:lstStyle/>
          <a:p>
            <a:r>
              <a:rPr lang="ru-RU" sz="3200">
                <a:solidFill>
                  <a:srgbClr val="FF3300"/>
                </a:solidFill>
              </a:rPr>
              <a:t>Законы публичного выступления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000" b="1"/>
              <a:t>Публичное выступление</a:t>
            </a:r>
          </a:p>
          <a:p>
            <a:r>
              <a:rPr lang="ru-RU" sz="2000" b="1"/>
              <a:t>Зрительный контакт</a:t>
            </a:r>
          </a:p>
          <a:p>
            <a:r>
              <a:rPr lang="ru-RU" sz="2000" b="1"/>
              <a:t>Паузы</a:t>
            </a:r>
          </a:p>
          <a:p>
            <a:r>
              <a:rPr lang="ru-RU" sz="2000" b="1"/>
              <a:t>Слова-паразиты</a:t>
            </a:r>
          </a:p>
          <a:p>
            <a:r>
              <a:rPr lang="ru-RU" sz="2000" b="1"/>
              <a:t>Скорость речи</a:t>
            </a:r>
          </a:p>
          <a:p>
            <a:r>
              <a:rPr lang="ru-RU" sz="2000" b="1"/>
              <a:t>Жесты</a:t>
            </a:r>
          </a:p>
          <a:p>
            <a:r>
              <a:rPr lang="ru-RU" sz="2000" b="1"/>
              <a:t>Интонации</a:t>
            </a:r>
          </a:p>
          <a:p>
            <a:r>
              <a:rPr lang="ru-RU" sz="2000" b="1"/>
              <a:t>«Правильное» чтение текста</a:t>
            </a:r>
          </a:p>
          <a:p>
            <a:r>
              <a:rPr lang="ru-RU" sz="2000" b="1"/>
              <a:t>Экспромт</a:t>
            </a:r>
            <a:r>
              <a:rPr lang="ru-RU" b="1"/>
              <a:t> </a:t>
            </a:r>
          </a:p>
          <a:p>
            <a:pPr>
              <a:buFont typeface="Wingdings" pitchFamily="2" charset="2"/>
              <a:buNone/>
            </a:pP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Ораторская разминка</a:t>
            </a:r>
            <a:br>
              <a:rPr lang="ru-RU" sz="3200"/>
            </a:br>
            <a:r>
              <a:rPr lang="ru-RU" sz="3200"/>
              <a:t>Физкультминутка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>
                <a:solidFill>
                  <a:srgbClr val="FF3300"/>
                </a:solidFill>
              </a:rPr>
              <a:t>Лицо</a:t>
            </a:r>
            <a:r>
              <a:rPr lang="ru-RU"/>
              <a:t>- начните с успокаивающего массажа висков и стимуляции щек</a:t>
            </a:r>
          </a:p>
          <a:p>
            <a:r>
              <a:rPr lang="ru-RU" b="1">
                <a:solidFill>
                  <a:srgbClr val="FF3300"/>
                </a:solidFill>
              </a:rPr>
              <a:t>Рот</a:t>
            </a:r>
            <a:r>
              <a:rPr lang="ru-RU"/>
              <a:t>- вообразите, что вы жуете огромную жесткую ириску, для того чтобы потренировать челюсть. Теперь представьте, что на зубах остались небольшие липкие кусочки, которые вам нужно убрать с помощью языка.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7924800" cy="1143000"/>
          </a:xfrm>
        </p:spPr>
        <p:txBody>
          <a:bodyPr/>
          <a:lstStyle/>
          <a:p>
            <a:r>
              <a:rPr lang="ru-RU" sz="3200"/>
              <a:t>Ораторская разминка</a:t>
            </a:r>
            <a:br>
              <a:rPr lang="ru-RU" sz="3200"/>
            </a:br>
            <a:r>
              <a:rPr lang="ru-RU" sz="3200"/>
              <a:t>Физкультминутка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636838"/>
            <a:ext cx="7693025" cy="3724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>
                <a:solidFill>
                  <a:srgbClr val="FF3300"/>
                </a:solidFill>
              </a:rPr>
              <a:t>Руки</a:t>
            </a:r>
            <a:r>
              <a:rPr lang="ru-RU" sz="2400"/>
              <a:t>- встряхивайте ими, начиная от запястья. Чем быстрее вы трясете, тем лучше.</a:t>
            </a:r>
          </a:p>
          <a:p>
            <a:pPr>
              <a:lnSpc>
                <a:spcPct val="90000"/>
              </a:lnSpc>
            </a:pPr>
            <a:r>
              <a:rPr lang="ru-RU" sz="2400" b="1">
                <a:solidFill>
                  <a:srgbClr val="FF3300"/>
                </a:solidFill>
              </a:rPr>
              <a:t>Дыхание</a:t>
            </a:r>
            <a:r>
              <a:rPr lang="ru-RU" sz="2400"/>
              <a:t>- должно идти как бы из живота, а не верхней части легких. Замедлите его, сделайте спокойным равномерным глубоким.</a:t>
            </a:r>
          </a:p>
          <a:p>
            <a:pPr>
              <a:lnSpc>
                <a:spcPct val="90000"/>
              </a:lnSpc>
            </a:pPr>
            <a:r>
              <a:rPr lang="ru-RU" sz="2400" b="1">
                <a:solidFill>
                  <a:srgbClr val="FF3300"/>
                </a:solidFill>
              </a:rPr>
              <a:t>Голос</a:t>
            </a:r>
            <a:r>
              <a:rPr lang="ru-RU" sz="2400"/>
              <a:t> – чтобы разогреть голосовые связки, нужно высунуть язык как можно дальше и произнести часть текста, добиваясь максимальной ясности звучания.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248</TotalTime>
  <Words>496</Words>
  <Application>Microsoft Office PowerPoint</Application>
  <PresentationFormat>Экран (4:3)</PresentationFormat>
  <Paragraphs>66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Wingdings</vt:lpstr>
      <vt:lpstr>Times New Roman</vt:lpstr>
      <vt:lpstr>Капсулы</vt:lpstr>
      <vt:lpstr>Слайд 1</vt:lpstr>
      <vt:lpstr>Результаты социологического опроса</vt:lpstr>
      <vt:lpstr>Слайд 3</vt:lpstr>
      <vt:lpstr>Определите значение слова «оратор»</vt:lpstr>
      <vt:lpstr>Общение с аудиторией состоит как бы из двух частей: </vt:lpstr>
      <vt:lpstr>Три основных фактора в общении:</vt:lpstr>
      <vt:lpstr>Законы публичного выступления</vt:lpstr>
      <vt:lpstr>Ораторская разминка Физкультминутка</vt:lpstr>
      <vt:lpstr>Ораторская разминка Физкультминутка</vt:lpstr>
      <vt:lpstr>Альберт Эйнштейн </vt:lpstr>
      <vt:lpstr>Цепочка уверенности:</vt:lpstr>
      <vt:lpstr>Ситуация успеха!</vt:lpstr>
      <vt:lpstr>Вывод.  Из чего складывается публичное выступление?</vt:lpstr>
      <vt:lpstr>Слайд 14</vt:lpstr>
      <vt:lpstr>Желаю  Вам успешных  выступлений!</vt:lpstr>
    </vt:vector>
  </TitlesOfParts>
  <Company>Тещинькин 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 занятия</dc:title>
  <dc:creator>Тещинька</dc:creator>
  <cp:lastModifiedBy>admi</cp:lastModifiedBy>
  <cp:revision>6</cp:revision>
  <dcterms:created xsi:type="dcterms:W3CDTF">2009-12-15T15:48:18Z</dcterms:created>
  <dcterms:modified xsi:type="dcterms:W3CDTF">2023-02-22T16:39:38Z</dcterms:modified>
</cp:coreProperties>
</file>