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3" r:id="rId4"/>
  </p:sldMasterIdLst>
  <p:notesMasterIdLst>
    <p:notesMasterId r:id="rId35"/>
  </p:notesMasterIdLst>
  <p:sldIdLst>
    <p:sldId id="256" r:id="rId5"/>
    <p:sldId id="288" r:id="rId6"/>
    <p:sldId id="258" r:id="rId7"/>
    <p:sldId id="259" r:id="rId8"/>
    <p:sldId id="289" r:id="rId9"/>
    <p:sldId id="260" r:id="rId10"/>
    <p:sldId id="274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4" d="100"/>
          <a:sy n="114" d="100"/>
        </p:scale>
        <p:origin x="-72" y="224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5843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5844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>
            <a:off x="3884613" y="0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5847" name="Rectangle 6"/>
          <p:cNvSpPr>
            <a:spLocks noGrp="1" noChangeArrowheads="1"/>
          </p:cNvSpPr>
          <p:nvPr>
            <p:ph type="sldImg"/>
          </p:nvPr>
        </p:nvSpPr>
        <p:spPr bwMode="auto">
          <a:xfrm>
            <a:off x="1143000" y="685800"/>
            <a:ext cx="4567238" cy="3424238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7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1638" cy="411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67037" cy="452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marL="215900" indent="-212725"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17382361-41F7-44AE-932F-7D55E0AD9A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DBBB000-D2D3-4E84-BBD8-9F57A0AD212B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F3AAE791-067C-4910-A126-659068A0B919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686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68E2DB77-8943-47E8-BFCA-E0C9A62A1917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AEB9A237-3C71-4839-AE62-495C991886FD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11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608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608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9B06A8A-8C4E-44DB-967C-518DB1B0A074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E3BA0BAA-435D-4ED6-8343-949E042D6E2C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12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710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8FC5619-B0D2-4A12-A1E0-AE3553E84FAB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3C9D6893-80C0-4997-AA34-482352186404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13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813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4CB181A-A067-4F0B-BC11-86B11EB7DDB7}" type="slidenum">
              <a:rPr lang="ru-RU" smtClean="0"/>
              <a:pPr/>
              <a:t>14</a:t>
            </a:fld>
            <a:endParaRPr lang="ru-RU" smtClean="0"/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C0E83A51-6BD3-4F32-B6CA-8532A48B2BAF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14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915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B4B44FA5-AA20-4069-9119-FE6A2743FC70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37ACECD3-1EEF-423E-A553-87BA3731F63D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15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8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018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19CEDA3E-6A8C-4D87-8EDD-7F621D1720E1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C29E12D4-05D0-427D-A0A1-01890E48A1E4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16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120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5D07C6AE-FC73-4FA3-81EF-FD0A3FF74ECB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1A5AA6AD-D9DA-45C9-8DE2-DC27D7D8FB0C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17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222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222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5C7B76E9-D53B-4BA6-9B1B-2AE1C8228A8C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18B306A6-67E9-48E5-95FF-95817E2E3C88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18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325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325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5659D9F0-AB0C-44CA-B9AA-A4C6DF2D27B2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5427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5867D279-3C76-443C-9483-F370FCAF7FC8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19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427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427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C301E004-50C8-4B72-B2BD-14D7284DEC36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970256D9-6D0C-4E5E-830A-BE838F4C7C9A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20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530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530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5E434048-2857-4A2D-9671-50BA5516C6B7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9CF1CC03-A839-48DD-AABC-7955952D704E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789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19E092D-A345-493C-A89B-CA0416C1236C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900F4D87-681E-456D-884D-8828E0866C62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21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632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632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EA3AC2EF-0862-4FD6-8AD3-6039D29A28C3}" type="slidenum">
              <a:rPr lang="ru-RU" smtClean="0"/>
              <a:pPr/>
              <a:t>22</a:t>
            </a:fld>
            <a:endParaRPr lang="ru-RU" smtClean="0"/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38AEBC2B-D5A4-45A4-8339-FCE9020AC3D0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22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734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734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AC026597-5807-4485-8B5E-819F2C30D152}" type="slidenum">
              <a:rPr lang="ru-RU" smtClean="0"/>
              <a:pPr/>
              <a:t>23</a:t>
            </a:fld>
            <a:endParaRPr lang="ru-RU" smtClean="0"/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4F86B796-EE5F-451E-8793-4E665BD973BE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23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837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837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5EDADA10-C861-4AF7-846F-E03B4ADED3F7}" type="slidenum">
              <a:rPr lang="ru-RU" smtClean="0"/>
              <a:pPr/>
              <a:t>24</a:t>
            </a:fld>
            <a:endParaRPr lang="ru-RU" smtClean="0"/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F346A504-2888-42A6-80DF-4EFD97CD74A1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24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939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939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8B568A9-7C0D-4C97-82F0-F255ED71FCA9}" type="slidenum">
              <a:rPr lang="ru-RU" smtClean="0"/>
              <a:pPr/>
              <a:t>25</a:t>
            </a:fld>
            <a:endParaRPr lang="ru-RU" smtClean="0"/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ECB6166A-6958-4456-BE59-1E034ACFD5B1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25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042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042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13BBA4F-5212-482F-9C66-04B03E60BB48}" type="slidenum">
              <a:rPr lang="ru-RU" smtClean="0"/>
              <a:pPr/>
              <a:t>26</a:t>
            </a:fld>
            <a:endParaRPr lang="ru-RU" smtClean="0"/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A49B3972-5B29-4F5E-9B2E-6808BF0BA182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26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144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144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E1BA566-339C-4205-9AF8-EEA6921E4280}" type="slidenum">
              <a:rPr lang="ru-RU" smtClean="0"/>
              <a:pPr/>
              <a:t>27</a:t>
            </a:fld>
            <a:endParaRPr lang="ru-RU" smtClean="0"/>
          </a:p>
        </p:txBody>
      </p:sp>
      <p:sp>
        <p:nvSpPr>
          <p:cNvPr id="6246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22009F9A-D1F1-4B6F-955F-AD78AE79E86C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27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246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246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34121991-5ADC-42C3-B04D-A55831914B83}" type="slidenum">
              <a:rPr lang="ru-RU" smtClean="0"/>
              <a:pPr/>
              <a:t>28</a:t>
            </a:fld>
            <a:endParaRPr lang="ru-RU" smtClean="0"/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75DBF23C-0316-4B63-BE27-32979BC71229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28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349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349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647F2F52-C4C1-4F75-ABA0-EC92B3CC6180}" type="slidenum">
              <a:rPr lang="ru-RU" smtClean="0"/>
              <a:pPr/>
              <a:t>29</a:t>
            </a:fld>
            <a:endParaRPr lang="ru-RU" smtClean="0"/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DADCA221-392E-4C2F-87AE-46C77EC5B35B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29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451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451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8DC64D75-95D7-4CE1-A59C-861B051B6A9F}" type="slidenum">
              <a:rPr lang="ru-RU" smtClean="0"/>
              <a:pPr/>
              <a:t>30</a:t>
            </a:fld>
            <a:endParaRPr lang="ru-RU" smtClean="0"/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066C03B4-103F-4A32-8E64-0A71F3F6F25E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30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4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6554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F2E41409-F821-4227-BA98-BD6714C0202C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F1AAD38C-D5E3-4DA2-96A7-FFD07D28E1FE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3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891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DD5CE9E-B3B0-4B30-824E-B4214FD5AD7C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E8293370-551E-4CE8-AF4D-021552A402B4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4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4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3994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9E1530F-B7A0-4A03-AF78-85FAFC2FD543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6401052C-8D51-4B6F-AE45-4D028EB70797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6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6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096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20B22E6D-028A-4457-A8B5-487CB9B50A70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4774BDBF-A268-4BBD-A524-3C53E78AABDA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7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198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198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40A6D4F3-E27A-44AF-9FDE-F3C7740B6F38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6DB9B44F-8FCA-4FEE-8177-8A4E108515F9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8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301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3013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EEAC80A9-4EB2-449A-AC10-9B7E4ED2245F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9B2F371B-1213-4037-973E-62BD64932383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9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403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403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641A5A42-7C42-4BB8-8105-7BC2C496E0C7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686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marL="215900" indent="-212725" algn="r">
              <a:buClrTx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9E822CF8-9B63-4FF4-9C64-7B34BF59B6CA}" type="slidenum">
              <a:rPr lang="ru-RU" sz="1200">
                <a:solidFill>
                  <a:srgbClr val="000000"/>
                </a:solidFill>
                <a:latin typeface="Times New Roman" pitchFamily="16" charset="0"/>
              </a:rPr>
              <a:pPr marL="215900" indent="-212725" algn="r">
                <a:buClrTx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10</a:t>
            </a:fld>
            <a:endParaRPr lang="ru-RU" sz="120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6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4506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A07B9-4912-49F4-9597-2360DBAFBC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0AD48-AEFA-402C-AF51-47ABCF878D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6725" y="457200"/>
            <a:ext cx="2170113" cy="5618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59525" cy="5618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48679-8E48-467B-B1E5-D24763CEBD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62EAB-3B24-4A99-917F-D082334F8C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BA00E-9424-4DBD-A7B0-995BDAB7E0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23015-2891-40E4-AE69-D25C02300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554163"/>
            <a:ext cx="42640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1225" y="1554163"/>
            <a:ext cx="42656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9FB94-B933-4DA4-9723-CC12EC25F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3A1C-24F4-4CD4-9161-760D03C26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D59A7-4B20-41C7-AEA2-8B062160A4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0EED9-8351-4350-8166-FAD63CE1A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E1EA0-09EB-4402-963F-590459385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0868C-4E3A-40AA-AD17-C4A1C7381C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82D6-CEFE-4A9C-8985-4AEDDC1FD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ABB09-A7C0-41B5-9DFE-B8CC6CA2D5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6725" y="457200"/>
            <a:ext cx="2170113" cy="5618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59525" cy="5618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96600B-B8C6-4585-ACDB-ACAF19D8D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0357A-76F0-452F-8DA3-CF66DE943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B7DD5-C2D7-40A0-9BDC-18DD9B513E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1CE3D-D465-4CBC-9E81-AFFDE1DCA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554163"/>
            <a:ext cx="42640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1225" y="1554163"/>
            <a:ext cx="42656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D635B-26EE-4B45-A91F-AE0095962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2CD4D-607A-4C47-B8A0-8F5FAF9CF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978D1-8AA7-4B69-909B-21BFFCADF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CBC1F-4BA0-483B-9FB3-B4D466ED06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5570D-BCB8-4ADC-8F40-9792D467B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2C414-359D-468A-889B-1E6EF59834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DE2C0-D25A-4D3D-9196-D424DBF224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2201A-2AA9-4C3E-9C8E-5060C6DE4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6725" y="457200"/>
            <a:ext cx="2170113" cy="5618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59525" cy="5618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17EC0-1D6F-4747-9955-6CC6CBDB93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71C92-1F7F-4AC6-BED3-25ED45835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A6A8B-71AE-4926-BF33-3991250EB1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98C64-8B4D-441B-B753-633E9335F4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554163"/>
            <a:ext cx="42640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1225" y="1554163"/>
            <a:ext cx="42656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3A723-30EE-4807-88A7-69FEF91FE5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78873-7103-4171-92AD-568738987C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2419B-1FEA-4877-BECB-9C4DFAA773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0" y="1554163"/>
            <a:ext cx="42640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1225" y="1554163"/>
            <a:ext cx="42656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3A9AE-2AF0-4DD9-ABB1-6C3075BAD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B173-321B-44F9-AED4-737F8B870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91618-2EAD-4CE1-9336-1151DC52B4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391E6-C895-493F-A0E2-BF056BB00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F2707-0C15-47FB-BED9-0D2DEDAFBC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6725" y="457200"/>
            <a:ext cx="2170113" cy="56181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457200"/>
            <a:ext cx="6359525" cy="56181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508A8-7B2A-47A0-98D8-FC401ACD8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CBCFFD-ABD0-47B9-AFA7-F5CD5EEF30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38C2C-0BA4-4293-B2C5-242CEA27B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8E7A7-80CB-4B08-86C7-1C4CCD42E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A99DF-7248-48EE-9485-66DCB13FCA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849A7-F3F4-4745-8DF5-83DA8A1D2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"/>
          <p:cNvGrpSpPr>
            <a:grpSpLocks/>
          </p:cNvGrpSpPr>
          <p:nvPr/>
        </p:nvGrpSpPr>
        <p:grpSpPr bwMode="auto">
          <a:xfrm>
            <a:off x="506413" y="1036638"/>
            <a:ext cx="8639175" cy="25400"/>
            <a:chOff x="319" y="653"/>
            <a:chExt cx="5442" cy="16"/>
          </a:xfrm>
        </p:grpSpPr>
        <p:pic>
          <p:nvPicPr>
            <p:cNvPr id="1038" name="Picture 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19" y="653"/>
              <a:ext cx="5442" cy="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39" name="Text Box 3"/>
            <p:cNvSpPr txBox="1">
              <a:spLocks noChangeArrowheads="1"/>
            </p:cNvSpPr>
            <p:nvPr/>
          </p:nvSpPr>
          <p:spPr bwMode="auto">
            <a:xfrm>
              <a:off x="324" y="662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54163"/>
            <a:ext cx="86820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8" name="Text Box 5"/>
          <p:cNvSpPr txBox="1">
            <a:spLocks noChangeArrowheads="1"/>
          </p:cNvSpPr>
          <p:nvPr/>
        </p:nvSpPr>
        <p:spPr bwMode="auto">
          <a:xfrm>
            <a:off x="6477000" y="76200"/>
            <a:ext cx="25146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3124200" y="76200"/>
            <a:ext cx="3352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229600" y="6477000"/>
            <a:ext cx="757238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333B386-D35C-4111-9437-74280A04B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682038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grpSp>
        <p:nvGrpSpPr>
          <p:cNvPr id="1032" name="Group 9"/>
          <p:cNvGrpSpPr>
            <a:grpSpLocks/>
          </p:cNvGrpSpPr>
          <p:nvPr/>
        </p:nvGrpSpPr>
        <p:grpSpPr bwMode="auto">
          <a:xfrm>
            <a:off x="506413" y="1036638"/>
            <a:ext cx="8639175" cy="25400"/>
            <a:chOff x="319" y="653"/>
            <a:chExt cx="5442" cy="16"/>
          </a:xfrm>
        </p:grpSpPr>
        <p:pic>
          <p:nvPicPr>
            <p:cNvPr id="1036" name="Picture 10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19" y="653"/>
              <a:ext cx="5442" cy="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37" name="Text Box 11"/>
            <p:cNvSpPr txBox="1">
              <a:spLocks noChangeArrowheads="1"/>
            </p:cNvSpPr>
            <p:nvPr/>
          </p:nvSpPr>
          <p:spPr bwMode="auto">
            <a:xfrm>
              <a:off x="324" y="662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33" name="Group 12"/>
          <p:cNvGrpSpPr>
            <a:grpSpLocks/>
          </p:cNvGrpSpPr>
          <p:nvPr/>
        </p:nvGrpSpPr>
        <p:grpSpPr bwMode="auto">
          <a:xfrm>
            <a:off x="506413" y="1047750"/>
            <a:ext cx="8639175" cy="20638"/>
            <a:chOff x="319" y="660"/>
            <a:chExt cx="5442" cy="13"/>
          </a:xfrm>
        </p:grpSpPr>
        <p:pic>
          <p:nvPicPr>
            <p:cNvPr id="1034" name="Picture 13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319" y="660"/>
              <a:ext cx="5442" cy="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035" name="Text Box 14"/>
            <p:cNvSpPr txBox="1">
              <a:spLocks noChangeArrowheads="1"/>
            </p:cNvSpPr>
            <p:nvPr/>
          </p:nvSpPr>
          <p:spPr bwMode="auto">
            <a:xfrm>
              <a:off x="324" y="666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4E3B3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4E3B3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4E3B3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"/>
          <p:cNvGrpSpPr>
            <a:grpSpLocks/>
          </p:cNvGrpSpPr>
          <p:nvPr/>
        </p:nvGrpSpPr>
        <p:grpSpPr bwMode="auto">
          <a:xfrm>
            <a:off x="506413" y="5340350"/>
            <a:ext cx="8639175" cy="19050"/>
            <a:chOff x="319" y="3364"/>
            <a:chExt cx="5442" cy="12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19" y="3364"/>
              <a:ext cx="5442" cy="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324" y="3370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54163"/>
            <a:ext cx="86820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682038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6477000" y="76200"/>
            <a:ext cx="25146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3124200" y="76200"/>
            <a:ext cx="3352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8229600" y="6473825"/>
            <a:ext cx="754063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</a:tabLst>
              <a:defRPr sz="1200">
                <a:solidFill>
                  <a:srgbClr val="D38E27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B9D182BC-CB64-461D-89BA-F0ECA5BD4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4E3B3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4E3B3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4E3B3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/>
          <p:cNvGrpSpPr>
            <a:grpSpLocks/>
          </p:cNvGrpSpPr>
          <p:nvPr/>
        </p:nvGrpSpPr>
        <p:grpSpPr bwMode="auto">
          <a:xfrm>
            <a:off x="506413" y="1036638"/>
            <a:ext cx="8639175" cy="25400"/>
            <a:chOff x="319" y="653"/>
            <a:chExt cx="5442" cy="16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19" y="653"/>
              <a:ext cx="5442" cy="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087" name="Text Box 3"/>
            <p:cNvSpPr txBox="1">
              <a:spLocks noChangeArrowheads="1"/>
            </p:cNvSpPr>
            <p:nvPr/>
          </p:nvSpPr>
          <p:spPr bwMode="auto">
            <a:xfrm>
              <a:off x="324" y="662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075" name="Group 4"/>
          <p:cNvGrpSpPr>
            <a:grpSpLocks/>
          </p:cNvGrpSpPr>
          <p:nvPr/>
        </p:nvGrpSpPr>
        <p:grpSpPr bwMode="auto">
          <a:xfrm>
            <a:off x="506413" y="1036638"/>
            <a:ext cx="8639175" cy="25400"/>
            <a:chOff x="319" y="653"/>
            <a:chExt cx="5442" cy="16"/>
          </a:xfrm>
        </p:grpSpPr>
        <p:pic>
          <p:nvPicPr>
            <p:cNvPr id="3084" name="Picture 5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19" y="653"/>
              <a:ext cx="5442" cy="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085" name="Text Box 6"/>
            <p:cNvSpPr txBox="1">
              <a:spLocks noChangeArrowheads="1"/>
            </p:cNvSpPr>
            <p:nvPr/>
          </p:nvSpPr>
          <p:spPr bwMode="auto">
            <a:xfrm>
              <a:off x="324" y="662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076" name="Group 7"/>
          <p:cNvGrpSpPr>
            <a:grpSpLocks/>
          </p:cNvGrpSpPr>
          <p:nvPr/>
        </p:nvGrpSpPr>
        <p:grpSpPr bwMode="auto">
          <a:xfrm>
            <a:off x="506413" y="1047750"/>
            <a:ext cx="8639175" cy="20638"/>
            <a:chOff x="319" y="660"/>
            <a:chExt cx="5442" cy="13"/>
          </a:xfrm>
        </p:grpSpPr>
        <p:pic>
          <p:nvPicPr>
            <p:cNvPr id="3082" name="Picture 8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319" y="660"/>
              <a:ext cx="5442" cy="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083" name="Text Box 9"/>
            <p:cNvSpPr txBox="1">
              <a:spLocks noChangeArrowheads="1"/>
            </p:cNvSpPr>
            <p:nvPr/>
          </p:nvSpPr>
          <p:spPr bwMode="auto">
            <a:xfrm>
              <a:off x="324" y="666"/>
              <a:ext cx="0" cy="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307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54163"/>
            <a:ext cx="86820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3078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682038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6477000" y="76200"/>
            <a:ext cx="25146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80" name="Text Box 13"/>
          <p:cNvSpPr txBox="1">
            <a:spLocks noChangeArrowheads="1"/>
          </p:cNvSpPr>
          <p:nvPr/>
        </p:nvSpPr>
        <p:spPr bwMode="auto">
          <a:xfrm>
            <a:off x="3581400" y="76200"/>
            <a:ext cx="28956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8229600" y="6473825"/>
            <a:ext cx="754063" cy="24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</a:tabLst>
              <a:defRPr sz="1200">
                <a:solidFill>
                  <a:srgbClr val="D38E27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4EF2B02F-12A0-47E5-8D24-E6E043AB19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4E3B3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4E3B3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4E3B3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554163"/>
            <a:ext cx="8682038" cy="452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457200"/>
            <a:ext cx="8682038" cy="833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6477000" y="76200"/>
            <a:ext cx="25146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3124200" y="76200"/>
            <a:ext cx="3352800" cy="28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229600" y="6477000"/>
            <a:ext cx="757238" cy="239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</a:tabLst>
              <a:defRPr sz="1200">
                <a:solidFill>
                  <a:srgbClr val="D38E27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fld id="{56D4F707-94F5-4208-8DFE-E00060387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4E3B30"/>
          </a:solidFill>
          <a:latin typeface="Franklin Gothic Medium" pitchFamily="32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4E3B3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4E3B3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4E3B3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4E3B3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4.wmf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6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600200" y="1295400"/>
            <a:ext cx="7086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spcBef>
                <a:spcPts val="1500"/>
              </a:spcBef>
              <a:buClrTx/>
              <a:buFontTx/>
              <a:buNone/>
              <a:defRPr/>
            </a:pPr>
            <a:r>
              <a:rPr lang="ru-RU" sz="6000" b="1" i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Урок русского языка </a:t>
            </a:r>
          </a:p>
          <a:p>
            <a:pPr algn="ctr">
              <a:spcBef>
                <a:spcPts val="1500"/>
              </a:spcBef>
              <a:buClrTx/>
              <a:buFontTx/>
              <a:buNone/>
              <a:defRPr/>
            </a:pPr>
            <a:r>
              <a:rPr lang="ru-RU" sz="6000" b="1" i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в 8 классе </a:t>
            </a: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0482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2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Песня крылатая птица смелых скликает вперед.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Сестра студентка второго курса мединститута уже дает советы бабушке.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К брату зашел сосед студент.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Папа мастер на все руки сумел починить протекающий кран на кухне.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Неизменный маяк помощник рыбаков горит бессменно на посту.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1506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2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Песня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крылатая птица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смелых скликает вперед.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Любые приложения,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стоящие после определяемого слова - существительного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 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                 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Сущ.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 + приложение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Сестра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студентка второго курса мединститута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уже дает советы бабушке.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К брату зашел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сосед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студент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Папа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мастер на все руки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сумел починить протекающий кран на кухне.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Неизменный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маяк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помощник рыбаков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горит бессменно на посту.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382" name="Freeform 35"/>
          <p:cNvSpPr>
            <a:spLocks noChangeArrowheads="1"/>
          </p:cNvSpPr>
          <p:nvPr/>
        </p:nvSpPr>
        <p:spPr bwMode="auto">
          <a:xfrm>
            <a:off x="6107113" y="3168650"/>
            <a:ext cx="228600" cy="304800"/>
          </a:xfrm>
          <a:custGeom>
            <a:avLst/>
            <a:gdLst>
              <a:gd name="T0" fmla="*/ 54904 w 228600"/>
              <a:gd name="T1" fmla="*/ 73205 h 304800"/>
              <a:gd name="T2" fmla="*/ 173696 w 228600"/>
              <a:gd name="T3" fmla="*/ 73205 h 304800"/>
              <a:gd name="T4" fmla="*/ 173696 w 228600"/>
              <a:gd name="T5" fmla="*/ 231595 h 304800"/>
              <a:gd name="T6" fmla="*/ 54904 w 228600"/>
              <a:gd name="T7" fmla="*/ 231595 h 304800"/>
              <a:gd name="T8" fmla="*/ 0 60000 65536"/>
              <a:gd name="T9" fmla="*/ 0 60000 65536"/>
              <a:gd name="T10" fmla="*/ 0 60000 65536"/>
              <a:gd name="T11" fmla="*/ 0 60000 65536"/>
              <a:gd name="T12" fmla="*/ 33397 w 228600"/>
              <a:gd name="T13" fmla="*/ 57075 h 304800"/>
              <a:gd name="T14" fmla="*/ 195203 w 228600"/>
              <a:gd name="T15" fmla="*/ 247725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304800">
                <a:moveTo>
                  <a:pt x="33397" y="89335"/>
                </a:moveTo>
                <a:lnTo>
                  <a:pt x="76411" y="57075"/>
                </a:lnTo>
                <a:lnTo>
                  <a:pt x="114300" y="107594"/>
                </a:lnTo>
                <a:lnTo>
                  <a:pt x="152189" y="57075"/>
                </a:lnTo>
                <a:lnTo>
                  <a:pt x="195203" y="89335"/>
                </a:lnTo>
                <a:lnTo>
                  <a:pt x="147904" y="152400"/>
                </a:lnTo>
                <a:lnTo>
                  <a:pt x="195203" y="215465"/>
                </a:lnTo>
                <a:lnTo>
                  <a:pt x="152189" y="247725"/>
                </a:lnTo>
                <a:lnTo>
                  <a:pt x="114300" y="197206"/>
                </a:lnTo>
                <a:lnTo>
                  <a:pt x="76411" y="247725"/>
                </a:lnTo>
                <a:lnTo>
                  <a:pt x="33397" y="215465"/>
                </a:lnTo>
                <a:lnTo>
                  <a:pt x="80696" y="152400"/>
                </a:lnTo>
                <a:lnTo>
                  <a:pt x="33397" y="89335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2530" name="Group 2"/>
          <p:cNvGraphicFramePr>
            <a:graphicFrameLocks noGrp="1"/>
          </p:cNvGraphicFramePr>
          <p:nvPr/>
        </p:nvGraphicFramePr>
        <p:xfrm>
          <a:off x="0" y="0"/>
          <a:ext cx="9147175" cy="7191375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3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Тренером команды назначен Лучников бывший нападающий.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А.С.Пушкин великий поэт является основоположником русского литературного языка.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Николай Иванович опытный учитель нам очень понравился.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27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В.И.Даль ровесник и друг Пушкина является автором «Толкового словаря живого великорусского языка».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Речь в передаче шла об Александре Демьяненко замечательном актере.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3554" name="Group 2"/>
          <p:cNvGraphicFramePr>
            <a:graphicFrameLocks noGrp="1"/>
          </p:cNvGraphicFramePr>
          <p:nvPr/>
        </p:nvGraphicFramePr>
        <p:xfrm>
          <a:off x="0" y="0"/>
          <a:ext cx="9147175" cy="7191375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3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Тренером команды назначен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Лучников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бывший нападающий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Любые приложения,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стоящие ТОЛЬКО после определяемого слова -  существ. собств.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(Если наоборот, то обособляться не будет!)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 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               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Сущ. собств.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 + приложение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А.С.Пушкин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великий поэт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является основоположником русского литературного языка.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Николай Иванович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опытный учитель,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нам очень понравился.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27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В.И.Даль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ровесник и друг Пушкина,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является автором «Толкового словаря живого великорусского языка».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Речь в передаче шла об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Александре Демьяненко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замечательном актере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30" name="Freeform 35"/>
          <p:cNvSpPr>
            <a:spLocks noChangeArrowheads="1"/>
          </p:cNvSpPr>
          <p:nvPr/>
        </p:nvSpPr>
        <p:spPr bwMode="auto">
          <a:xfrm>
            <a:off x="6335713" y="3511550"/>
            <a:ext cx="228600" cy="304800"/>
          </a:xfrm>
          <a:custGeom>
            <a:avLst/>
            <a:gdLst>
              <a:gd name="T0" fmla="*/ 54904 w 228600"/>
              <a:gd name="T1" fmla="*/ 73205 h 304800"/>
              <a:gd name="T2" fmla="*/ 173696 w 228600"/>
              <a:gd name="T3" fmla="*/ 73205 h 304800"/>
              <a:gd name="T4" fmla="*/ 173696 w 228600"/>
              <a:gd name="T5" fmla="*/ 231595 h 304800"/>
              <a:gd name="T6" fmla="*/ 54904 w 228600"/>
              <a:gd name="T7" fmla="*/ 231595 h 304800"/>
              <a:gd name="T8" fmla="*/ 0 60000 65536"/>
              <a:gd name="T9" fmla="*/ 0 60000 65536"/>
              <a:gd name="T10" fmla="*/ 0 60000 65536"/>
              <a:gd name="T11" fmla="*/ 0 60000 65536"/>
              <a:gd name="T12" fmla="*/ 33397 w 228600"/>
              <a:gd name="T13" fmla="*/ 57075 h 304800"/>
              <a:gd name="T14" fmla="*/ 195203 w 228600"/>
              <a:gd name="T15" fmla="*/ 247725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304800">
                <a:moveTo>
                  <a:pt x="33397" y="89335"/>
                </a:moveTo>
                <a:lnTo>
                  <a:pt x="76411" y="57075"/>
                </a:lnTo>
                <a:lnTo>
                  <a:pt x="114300" y="107594"/>
                </a:lnTo>
                <a:lnTo>
                  <a:pt x="152189" y="57075"/>
                </a:lnTo>
                <a:lnTo>
                  <a:pt x="195203" y="89335"/>
                </a:lnTo>
                <a:lnTo>
                  <a:pt x="147904" y="152400"/>
                </a:lnTo>
                <a:lnTo>
                  <a:pt x="195203" y="215465"/>
                </a:lnTo>
                <a:lnTo>
                  <a:pt x="152189" y="247725"/>
                </a:lnTo>
                <a:lnTo>
                  <a:pt x="114300" y="197206"/>
                </a:lnTo>
                <a:lnTo>
                  <a:pt x="76411" y="247725"/>
                </a:lnTo>
                <a:lnTo>
                  <a:pt x="33397" y="215465"/>
                </a:lnTo>
                <a:lnTo>
                  <a:pt x="80696" y="152400"/>
                </a:lnTo>
                <a:lnTo>
                  <a:pt x="33397" y="89335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4578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86677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4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Смелый охотник хорёк нападает на животных и крупнее его.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Смышленые звери бобры зимуют разумно.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50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Упрямец во всем юноша оставался упрямцем в учении.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8713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Мастер на все руки мама сшила мне новогодний костюм за два дня.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22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Талантливые музыканты ребята чувствуют душой каждую ноту и импровизируют на ходу.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5602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86677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4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Смелый охотник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хорёк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нападает на животных и крупнее его.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Приложения,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стоящие перед им. сущ., имеющие обстоятельственное значение причины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Смышленые звери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бобры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зимуют разумно.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350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Упрямец во всем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юноша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оставался упрямцем в учении.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28713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Мастер на все руки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мама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сшила мне новогодний костюм за два дня.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2250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Талантливые музыканты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ребята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чувствуют душой каждую ноту и импровизируют на ходу.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6626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5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Собачка эта по кличке Чибис была любопытнейшим созданием.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Бегемот или гиппопотам большую часть времени проводит в воде.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Этот мальчишка по имени Иван учится в шестом классе.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Многие произведения например сказки Пушкина запоминаются на всю жизнь.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Лев то есть царь зверей известен многим.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27650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5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089025">
                <a:tc>
                  <a:txBody>
                    <a:bodyPr/>
                    <a:lstStyle/>
                    <a:p>
                      <a:pPr marL="338138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338138" algn="l"/>
                          <a:tab pos="785813" algn="l"/>
                          <a:tab pos="1235075" algn="l"/>
                          <a:tab pos="1684338" algn="l"/>
                          <a:tab pos="2133600" algn="l"/>
                          <a:tab pos="2582863" algn="l"/>
                          <a:tab pos="3032125" algn="l"/>
                          <a:tab pos="3481388" algn="l"/>
                          <a:tab pos="3930650" algn="l"/>
                          <a:tab pos="4379913" algn="l"/>
                          <a:tab pos="4829175" algn="l"/>
                          <a:tab pos="5278438" algn="l"/>
                          <a:tab pos="5727700" algn="l"/>
                          <a:tab pos="6176963" algn="l"/>
                          <a:tab pos="6626225" algn="l"/>
                          <a:tab pos="7075488" algn="l"/>
                          <a:tab pos="7524750" algn="l"/>
                          <a:tab pos="7974013" algn="l"/>
                          <a:tab pos="8423275" algn="l"/>
                          <a:tab pos="8872538" algn="l"/>
                          <a:tab pos="9321800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Собачка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 эта,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по кличке Чибис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была любопытнейшим созданием.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Приложения, присоединяющиеся словами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по имени, по прозвищу, по фамилии,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или, родом, например,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то есть…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2.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Бегемот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или гиппопотам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большую часть времени проводит в воде.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662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3. Этот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мальчишка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по имени Иван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учится в шестом классе.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4. Многие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произведения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например сказки Пушкина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запоминаются на всю жизнь.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9375">
                <a:tc>
                  <a:txBody>
                    <a:bodyPr/>
                    <a:lstStyle/>
                    <a:p>
                      <a:pPr marL="342900" marR="0" lvl="0" indent="-3381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5.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Лев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то есть царь зверей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Calibri" pitchFamily="32" charset="0"/>
                        </a:rPr>
                        <a:t>, известен многим.</a:t>
                      </a:r>
                    </a:p>
                  </a:txBody>
                  <a:tcPr marL="68760" marR="68760" marT="72576" marB="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Конструирование предложений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04800" y="1295400"/>
            <a:ext cx="8305800" cy="3386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marL="338138" indent="-338138" algn="just">
              <a:buFont typeface="Times New Roman" pitchFamily="16" charset="0"/>
              <a:buAutoNum type="arabicPeriod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Иванов был опытным трактористом. Он разбирался в машинах различных марок.</a:t>
            </a:r>
          </a:p>
          <a:p>
            <a:pPr marL="339725" indent="-338138" algn="just">
              <a:buClrTx/>
              <a:buFontTx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ru-RU" sz="24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338138" indent="-338138" algn="just">
              <a:buFont typeface="Times New Roman" pitchFamily="16" charset="0"/>
              <a:buAutoNum type="arabicPeriod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Серегин был лучшим учеником в классе. Он охотно помогал ребятам, но никогда не давал списывать.</a:t>
            </a:r>
          </a:p>
          <a:p>
            <a:pPr marL="339725" indent="-338138" algn="just">
              <a:buClrTx/>
              <a:buFontTx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ru-RU" sz="24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marL="338138" indent="-338138" algn="just">
              <a:buFont typeface="Times New Roman" pitchFamily="16" charset="0"/>
              <a:buAutoNum type="arabicPeriod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r>
              <a:rPr lang="ru-RU" sz="24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Они юные натуралисты. Они заботятся о сохранении природы.</a:t>
            </a:r>
          </a:p>
          <a:p>
            <a:pPr marL="339725" indent="-338138">
              <a:buClrTx/>
              <a:buFontTx/>
              <a:buNone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  <a:defRPr/>
            </a:pPr>
            <a:endParaRPr lang="ru-RU" sz="240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457200" y="1828800"/>
            <a:ext cx="80772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Отец герой войны заведовал почтовым отделением. 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1600200" y="1295400"/>
            <a:ext cx="7086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spcBef>
                <a:spcPts val="1500"/>
              </a:spcBef>
              <a:buClrTx/>
              <a:buFontTx/>
              <a:buNone/>
              <a:defRPr/>
            </a:pPr>
            <a:r>
              <a:rPr lang="ru-RU" sz="60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Готовимся к ВПР</a:t>
            </a:r>
          </a:p>
        </p:txBody>
      </p:sp>
      <p:pic>
        <p:nvPicPr>
          <p:cNvPr id="614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457200" y="1828800"/>
            <a:ext cx="80772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Отец, /герой войны/, заведовал почтовым отделением. </a:t>
            </a:r>
          </a:p>
        </p:txBody>
      </p:sp>
      <p:sp>
        <p:nvSpPr>
          <p:cNvPr id="24582" name="Freeform 5"/>
          <p:cNvSpPr>
            <a:spLocks noChangeArrowheads="1"/>
          </p:cNvSpPr>
          <p:nvPr/>
        </p:nvSpPr>
        <p:spPr bwMode="auto">
          <a:xfrm>
            <a:off x="2438400" y="2438400"/>
            <a:ext cx="3200400" cy="76200"/>
          </a:xfrm>
          <a:custGeom>
            <a:avLst/>
            <a:gdLst>
              <a:gd name="T0" fmla="*/ 0 w 1768510"/>
              <a:gd name="T1" fmla="*/ 11153 h 144026"/>
              <a:gd name="T2" fmla="*/ 1508724 w 1768510"/>
              <a:gd name="T3" fmla="*/ 131 h 144026"/>
              <a:gd name="T4" fmla="*/ 3125211 w 1768510"/>
              <a:gd name="T5" fmla="*/ 11153 h 144026"/>
              <a:gd name="T6" fmla="*/ 4849470 w 1768510"/>
              <a:gd name="T7" fmla="*/ 918 h 144026"/>
              <a:gd name="T8" fmla="*/ 6358201 w 1768510"/>
              <a:gd name="T9" fmla="*/ 11153 h 144026"/>
              <a:gd name="T10" fmla="*/ 8082445 w 1768510"/>
              <a:gd name="T11" fmla="*/ 131 h 144026"/>
              <a:gd name="T12" fmla="*/ 9591165 w 1768510"/>
              <a:gd name="T13" fmla="*/ 10367 h 144026"/>
              <a:gd name="T14" fmla="*/ 11315429 w 1768510"/>
              <a:gd name="T15" fmla="*/ 918 h 144026"/>
              <a:gd name="T16" fmla="*/ 12716387 w 1768510"/>
              <a:gd name="T17" fmla="*/ 10367 h 144026"/>
              <a:gd name="T18" fmla="*/ 14225099 w 1768510"/>
              <a:gd name="T19" fmla="*/ 1706 h 144026"/>
              <a:gd name="T20" fmla="*/ 15841598 w 1768510"/>
              <a:gd name="T21" fmla="*/ 9579 h 144026"/>
              <a:gd name="T22" fmla="*/ 17673624 w 1768510"/>
              <a:gd name="T23" fmla="*/ 918 h 144026"/>
              <a:gd name="T24" fmla="*/ 18966820 w 1768510"/>
              <a:gd name="T25" fmla="*/ 957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3" name="Freeform 6"/>
          <p:cNvSpPr>
            <a:spLocks noChangeArrowheads="1"/>
          </p:cNvSpPr>
          <p:nvPr/>
        </p:nvSpPr>
        <p:spPr bwMode="auto">
          <a:xfrm>
            <a:off x="1066800" y="1676400"/>
            <a:ext cx="228600" cy="228600"/>
          </a:xfrm>
          <a:custGeom>
            <a:avLst/>
            <a:gdLst>
              <a:gd name="T0" fmla="*/ 54904 w 228600"/>
              <a:gd name="T1" fmla="*/ 54904 h 228600"/>
              <a:gd name="T2" fmla="*/ 173696 w 228600"/>
              <a:gd name="T3" fmla="*/ 54904 h 228600"/>
              <a:gd name="T4" fmla="*/ 173696 w 228600"/>
              <a:gd name="T5" fmla="*/ 173696 h 228600"/>
              <a:gd name="T6" fmla="*/ 54904 w 228600"/>
              <a:gd name="T7" fmla="*/ 173696 h 228600"/>
              <a:gd name="T8" fmla="*/ 0 60000 65536"/>
              <a:gd name="T9" fmla="*/ 0 60000 65536"/>
              <a:gd name="T10" fmla="*/ 0 60000 65536"/>
              <a:gd name="T11" fmla="*/ 0 60000 65536"/>
              <a:gd name="T12" fmla="*/ 35895 w 228600"/>
              <a:gd name="T13" fmla="*/ 35895 h 228600"/>
              <a:gd name="T14" fmla="*/ 192705 w 228600"/>
              <a:gd name="T15" fmla="*/ 192705 h 228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228600">
                <a:moveTo>
                  <a:pt x="35895" y="73913"/>
                </a:moveTo>
                <a:lnTo>
                  <a:pt x="73913" y="35895"/>
                </a:lnTo>
                <a:lnTo>
                  <a:pt x="114300" y="76281"/>
                </a:lnTo>
                <a:lnTo>
                  <a:pt x="154687" y="35895"/>
                </a:lnTo>
                <a:lnTo>
                  <a:pt x="192705" y="73913"/>
                </a:lnTo>
                <a:lnTo>
                  <a:pt x="152319" y="114300"/>
                </a:lnTo>
                <a:lnTo>
                  <a:pt x="192705" y="154687"/>
                </a:lnTo>
                <a:lnTo>
                  <a:pt x="154687" y="192705"/>
                </a:lnTo>
                <a:lnTo>
                  <a:pt x="114300" y="152319"/>
                </a:lnTo>
                <a:lnTo>
                  <a:pt x="73913" y="192705"/>
                </a:lnTo>
                <a:lnTo>
                  <a:pt x="35895" y="154687"/>
                </a:lnTo>
                <a:lnTo>
                  <a:pt x="76281" y="114300"/>
                </a:lnTo>
                <a:lnTo>
                  <a:pt x="35895" y="73913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457200" y="1828800"/>
            <a:ext cx="8077200" cy="192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Он ответственный за судьбу младших детей подрабатывал где придется.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457200" y="1828800"/>
            <a:ext cx="8077200" cy="192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Он, /ответственный за судьбу младших детей/, подрабатывал где придется.</a:t>
            </a:r>
          </a:p>
        </p:txBody>
      </p:sp>
      <p:sp>
        <p:nvSpPr>
          <p:cNvPr id="26630" name="Freeform 5"/>
          <p:cNvSpPr>
            <a:spLocks noChangeArrowheads="1"/>
          </p:cNvSpPr>
          <p:nvPr/>
        </p:nvSpPr>
        <p:spPr bwMode="auto">
          <a:xfrm>
            <a:off x="1828800" y="2438400"/>
            <a:ext cx="6553200" cy="76200"/>
          </a:xfrm>
          <a:custGeom>
            <a:avLst/>
            <a:gdLst>
              <a:gd name="T0" fmla="*/ 0 w 1768510"/>
              <a:gd name="T1" fmla="*/ 11153 h 144026"/>
              <a:gd name="T2" fmla="*/ 26522031 w 1768510"/>
              <a:gd name="T3" fmla="*/ 131 h 144026"/>
              <a:gd name="T4" fmla="*/ 54938427 w 1768510"/>
              <a:gd name="T5" fmla="*/ 11153 h 144026"/>
              <a:gd name="T6" fmla="*/ 85249330 w 1768510"/>
              <a:gd name="T7" fmla="*/ 918 h 144026"/>
              <a:gd name="T8" fmla="*/ 111771338 w 1768510"/>
              <a:gd name="T9" fmla="*/ 11153 h 144026"/>
              <a:gd name="T10" fmla="*/ 142082107 w 1768510"/>
              <a:gd name="T11" fmla="*/ 131 h 144026"/>
              <a:gd name="T12" fmla="*/ 168604057 w 1768510"/>
              <a:gd name="T13" fmla="*/ 10367 h 144026"/>
              <a:gd name="T14" fmla="*/ 198915093 w 1768510"/>
              <a:gd name="T15" fmla="*/ 918 h 144026"/>
              <a:gd name="T16" fmla="*/ 223542558 w 1768510"/>
              <a:gd name="T17" fmla="*/ 10367 h 144026"/>
              <a:gd name="T18" fmla="*/ 250064447 w 1768510"/>
              <a:gd name="T19" fmla="*/ 1706 h 144026"/>
              <a:gd name="T20" fmla="*/ 278481118 w 1768510"/>
              <a:gd name="T21" fmla="*/ 9579 h 144026"/>
              <a:gd name="T22" fmla="*/ 310686520 w 1768510"/>
              <a:gd name="T23" fmla="*/ 918 h 144026"/>
              <a:gd name="T24" fmla="*/ 333419619 w 1768510"/>
              <a:gd name="T25" fmla="*/ 957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Freeform 6"/>
          <p:cNvSpPr>
            <a:spLocks noChangeArrowheads="1"/>
          </p:cNvSpPr>
          <p:nvPr/>
        </p:nvSpPr>
        <p:spPr bwMode="auto">
          <a:xfrm>
            <a:off x="762000" y="1676400"/>
            <a:ext cx="228600" cy="228600"/>
          </a:xfrm>
          <a:custGeom>
            <a:avLst/>
            <a:gdLst>
              <a:gd name="T0" fmla="*/ 54904 w 228600"/>
              <a:gd name="T1" fmla="*/ 54904 h 228600"/>
              <a:gd name="T2" fmla="*/ 173696 w 228600"/>
              <a:gd name="T3" fmla="*/ 54904 h 228600"/>
              <a:gd name="T4" fmla="*/ 173696 w 228600"/>
              <a:gd name="T5" fmla="*/ 173696 h 228600"/>
              <a:gd name="T6" fmla="*/ 54904 w 228600"/>
              <a:gd name="T7" fmla="*/ 173696 h 228600"/>
              <a:gd name="T8" fmla="*/ 0 60000 65536"/>
              <a:gd name="T9" fmla="*/ 0 60000 65536"/>
              <a:gd name="T10" fmla="*/ 0 60000 65536"/>
              <a:gd name="T11" fmla="*/ 0 60000 65536"/>
              <a:gd name="T12" fmla="*/ 35895 w 228600"/>
              <a:gd name="T13" fmla="*/ 35895 h 228600"/>
              <a:gd name="T14" fmla="*/ 192705 w 228600"/>
              <a:gd name="T15" fmla="*/ 192705 h 228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228600">
                <a:moveTo>
                  <a:pt x="35895" y="73913"/>
                </a:moveTo>
                <a:lnTo>
                  <a:pt x="73913" y="35895"/>
                </a:lnTo>
                <a:lnTo>
                  <a:pt x="114300" y="76281"/>
                </a:lnTo>
                <a:lnTo>
                  <a:pt x="154687" y="35895"/>
                </a:lnTo>
                <a:lnTo>
                  <a:pt x="192705" y="73913"/>
                </a:lnTo>
                <a:lnTo>
                  <a:pt x="152319" y="114300"/>
                </a:lnTo>
                <a:lnTo>
                  <a:pt x="192705" y="154687"/>
                </a:lnTo>
                <a:lnTo>
                  <a:pt x="154687" y="192705"/>
                </a:lnTo>
                <a:lnTo>
                  <a:pt x="114300" y="152319"/>
                </a:lnTo>
                <a:lnTo>
                  <a:pt x="73913" y="192705"/>
                </a:lnTo>
                <a:lnTo>
                  <a:pt x="35895" y="154687"/>
                </a:lnTo>
                <a:lnTo>
                  <a:pt x="76281" y="114300"/>
                </a:lnTo>
                <a:lnTo>
                  <a:pt x="35895" y="73913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Freeform 7"/>
          <p:cNvSpPr>
            <a:spLocks noChangeArrowheads="1"/>
          </p:cNvSpPr>
          <p:nvPr/>
        </p:nvSpPr>
        <p:spPr bwMode="auto">
          <a:xfrm>
            <a:off x="533400" y="3048000"/>
            <a:ext cx="3886200" cy="76200"/>
          </a:xfrm>
          <a:custGeom>
            <a:avLst/>
            <a:gdLst>
              <a:gd name="T0" fmla="*/ 0 w 1768510"/>
              <a:gd name="T1" fmla="*/ 11153 h 144026"/>
              <a:gd name="T2" fmla="*/ 3280154 w 1768510"/>
              <a:gd name="T3" fmla="*/ 131 h 144026"/>
              <a:gd name="T4" fmla="*/ 6794586 w 1768510"/>
              <a:gd name="T5" fmla="*/ 11153 h 144026"/>
              <a:gd name="T6" fmla="*/ 10543333 w 1768510"/>
              <a:gd name="T7" fmla="*/ 918 h 144026"/>
              <a:gd name="T8" fmla="*/ 13823482 w 1768510"/>
              <a:gd name="T9" fmla="*/ 11153 h 144026"/>
              <a:gd name="T10" fmla="*/ 17572204 w 1768510"/>
              <a:gd name="T11" fmla="*/ 131 h 144026"/>
              <a:gd name="T12" fmla="*/ 20852349 w 1768510"/>
              <a:gd name="T13" fmla="*/ 10367 h 144026"/>
              <a:gd name="T14" fmla="*/ 24601115 w 1768510"/>
              <a:gd name="T15" fmla="*/ 918 h 144026"/>
              <a:gd name="T16" fmla="*/ 27646946 w 1768510"/>
              <a:gd name="T17" fmla="*/ 10367 h 144026"/>
              <a:gd name="T18" fmla="*/ 30927077 w 1768510"/>
              <a:gd name="T19" fmla="*/ 1706 h 144026"/>
              <a:gd name="T20" fmla="*/ 34441544 w 1768510"/>
              <a:gd name="T21" fmla="*/ 9579 h 144026"/>
              <a:gd name="T22" fmla="*/ 38424566 w 1768510"/>
              <a:gd name="T23" fmla="*/ 918 h 144026"/>
              <a:gd name="T24" fmla="*/ 41236132 w 1768510"/>
              <a:gd name="T25" fmla="*/ 957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457200" y="1371600"/>
            <a:ext cx="8077200" cy="2532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Валентин Распутин студент филологического факультета о писательстве сначала не задумывался.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57200" y="1828800"/>
            <a:ext cx="8077200" cy="2532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Валентин Распутин, /студент филологического факультета/, о писательстве сначала не задумывался.</a:t>
            </a:r>
          </a:p>
        </p:txBody>
      </p:sp>
      <p:sp>
        <p:nvSpPr>
          <p:cNvPr id="28678" name="Freeform 5"/>
          <p:cNvSpPr>
            <a:spLocks noChangeArrowheads="1"/>
          </p:cNvSpPr>
          <p:nvPr/>
        </p:nvSpPr>
        <p:spPr bwMode="auto">
          <a:xfrm flipV="1">
            <a:off x="6324600" y="2362200"/>
            <a:ext cx="2209800" cy="76200"/>
          </a:xfrm>
          <a:custGeom>
            <a:avLst/>
            <a:gdLst>
              <a:gd name="T0" fmla="*/ 0 w 1768510"/>
              <a:gd name="T1" fmla="*/ 11153 h 144026"/>
              <a:gd name="T2" fmla="*/ 342930 w 1768510"/>
              <a:gd name="T3" fmla="*/ 131 h 144026"/>
              <a:gd name="T4" fmla="*/ 710353 w 1768510"/>
              <a:gd name="T5" fmla="*/ 11153 h 144026"/>
              <a:gd name="T6" fmla="*/ 1102273 w 1768510"/>
              <a:gd name="T7" fmla="*/ 918 h 144026"/>
              <a:gd name="T8" fmla="*/ 1445205 w 1768510"/>
              <a:gd name="T9" fmla="*/ 11153 h 144026"/>
              <a:gd name="T10" fmla="*/ 1837121 w 1768510"/>
              <a:gd name="T11" fmla="*/ 131 h 144026"/>
              <a:gd name="T12" fmla="*/ 2180050 w 1768510"/>
              <a:gd name="T13" fmla="*/ 10367 h 144026"/>
              <a:gd name="T14" fmla="*/ 2571971 w 1768510"/>
              <a:gd name="T15" fmla="*/ 918 h 144026"/>
              <a:gd name="T16" fmla="*/ 2890405 w 1768510"/>
              <a:gd name="T17" fmla="*/ 10367 h 144026"/>
              <a:gd name="T18" fmla="*/ 3233335 w 1768510"/>
              <a:gd name="T19" fmla="*/ 1706 h 144026"/>
              <a:gd name="T20" fmla="*/ 3600758 w 1768510"/>
              <a:gd name="T21" fmla="*/ 9579 h 144026"/>
              <a:gd name="T22" fmla="*/ 4017173 w 1768510"/>
              <a:gd name="T23" fmla="*/ 918 h 144026"/>
              <a:gd name="T24" fmla="*/ 4311111 w 1768510"/>
              <a:gd name="T25" fmla="*/ 957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9" name="Freeform 6"/>
          <p:cNvSpPr>
            <a:spLocks noChangeArrowheads="1"/>
          </p:cNvSpPr>
          <p:nvPr/>
        </p:nvSpPr>
        <p:spPr bwMode="auto">
          <a:xfrm>
            <a:off x="2286000" y="1676400"/>
            <a:ext cx="381000" cy="304800"/>
          </a:xfrm>
          <a:custGeom>
            <a:avLst/>
            <a:gdLst>
              <a:gd name="T0" fmla="*/ 91507 w 381000"/>
              <a:gd name="T1" fmla="*/ 73205 h 304800"/>
              <a:gd name="T2" fmla="*/ 289493 w 381000"/>
              <a:gd name="T3" fmla="*/ 73205 h 304800"/>
              <a:gd name="T4" fmla="*/ 289493 w 381000"/>
              <a:gd name="T5" fmla="*/ 231595 h 304800"/>
              <a:gd name="T6" fmla="*/ 91507 w 381000"/>
              <a:gd name="T7" fmla="*/ 231595 h 304800"/>
              <a:gd name="T8" fmla="*/ 0 60000 65536"/>
              <a:gd name="T9" fmla="*/ 0 60000 65536"/>
              <a:gd name="T10" fmla="*/ 0 60000 65536"/>
              <a:gd name="T11" fmla="*/ 0 60000 65536"/>
              <a:gd name="T12" fmla="*/ 69115 w 381000"/>
              <a:gd name="T13" fmla="*/ 45216 h 304800"/>
              <a:gd name="T14" fmla="*/ 311885 w 381000"/>
              <a:gd name="T15" fmla="*/ 259584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000" h="304800">
                <a:moveTo>
                  <a:pt x="69115" y="101195"/>
                </a:moveTo>
                <a:lnTo>
                  <a:pt x="113899" y="45216"/>
                </a:lnTo>
                <a:lnTo>
                  <a:pt x="190500" y="106497"/>
                </a:lnTo>
                <a:lnTo>
                  <a:pt x="267101" y="45216"/>
                </a:lnTo>
                <a:lnTo>
                  <a:pt x="311885" y="101195"/>
                </a:lnTo>
                <a:lnTo>
                  <a:pt x="247879" y="152400"/>
                </a:lnTo>
                <a:lnTo>
                  <a:pt x="311885" y="203605"/>
                </a:lnTo>
                <a:lnTo>
                  <a:pt x="267101" y="259584"/>
                </a:lnTo>
                <a:lnTo>
                  <a:pt x="190500" y="198303"/>
                </a:lnTo>
                <a:lnTo>
                  <a:pt x="113899" y="259584"/>
                </a:lnTo>
                <a:lnTo>
                  <a:pt x="69115" y="203605"/>
                </a:lnTo>
                <a:lnTo>
                  <a:pt x="133121" y="152400"/>
                </a:lnTo>
                <a:lnTo>
                  <a:pt x="69115" y="101195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0" name="Freeform 7"/>
          <p:cNvSpPr>
            <a:spLocks noChangeArrowheads="1"/>
          </p:cNvSpPr>
          <p:nvPr/>
        </p:nvSpPr>
        <p:spPr bwMode="auto">
          <a:xfrm>
            <a:off x="533400" y="3048000"/>
            <a:ext cx="7010400" cy="76200"/>
          </a:xfrm>
          <a:custGeom>
            <a:avLst/>
            <a:gdLst>
              <a:gd name="T0" fmla="*/ 0 w 1768510"/>
              <a:gd name="T1" fmla="*/ 11153 h 144026"/>
              <a:gd name="T2" fmla="*/ 34734766 w 1768510"/>
              <a:gd name="T3" fmla="*/ 131 h 144026"/>
              <a:gd name="T4" fmla="*/ 71950497 w 1768510"/>
              <a:gd name="T5" fmla="*/ 11153 h 144026"/>
              <a:gd name="T6" fmla="*/ 111647336 w 1768510"/>
              <a:gd name="T7" fmla="*/ 918 h 144026"/>
              <a:gd name="T8" fmla="*/ 146382150 w 1768510"/>
              <a:gd name="T9" fmla="*/ 11153 h 144026"/>
              <a:gd name="T10" fmla="*/ 186078735 w 1768510"/>
              <a:gd name="T11" fmla="*/ 131 h 144026"/>
              <a:gd name="T12" fmla="*/ 220813517 w 1768510"/>
              <a:gd name="T13" fmla="*/ 10367 h 144026"/>
              <a:gd name="T14" fmla="*/ 260510483 w 1768510"/>
              <a:gd name="T15" fmla="*/ 918 h 144026"/>
              <a:gd name="T16" fmla="*/ 292764046 w 1768510"/>
              <a:gd name="T17" fmla="*/ 10367 h 144026"/>
              <a:gd name="T18" fmla="*/ 327498701 w 1768510"/>
              <a:gd name="T19" fmla="*/ 1706 h 144026"/>
              <a:gd name="T20" fmla="*/ 364714511 w 1768510"/>
              <a:gd name="T21" fmla="*/ 9579 h 144026"/>
              <a:gd name="T22" fmla="*/ 406892379 w 1768510"/>
              <a:gd name="T23" fmla="*/ 918 h 144026"/>
              <a:gd name="T24" fmla="*/ 436665230 w 1768510"/>
              <a:gd name="T25" fmla="*/ 957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838200" y="1828800"/>
            <a:ext cx="72390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000000"/>
                </a:solidFill>
              </a:rPr>
              <a:t> </a:t>
            </a: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Степь или безлесная равнина окружала нас со всех сторон.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0050" y="2206625"/>
            <a:ext cx="6645275" cy="2755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1295400" y="304800"/>
            <a:ext cx="68580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600" b="1" i="1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  <a:cs typeface="Times New Roman" pitchFamily="16" charset="0"/>
              </a:rPr>
              <a:t>Игра «Кто быстрее?»</a:t>
            </a:r>
          </a:p>
        </p:txBody>
      </p:sp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838200" y="1828800"/>
            <a:ext cx="7620000" cy="1312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just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i="1">
                <a:solidFill>
                  <a:srgbClr val="000000"/>
                </a:solidFill>
              </a:rPr>
              <a:t> </a:t>
            </a: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Степь, /или безлесная равнина/, окружала нас со всех сторон.</a:t>
            </a:r>
          </a:p>
        </p:txBody>
      </p:sp>
      <p:sp>
        <p:nvSpPr>
          <p:cNvPr id="30726" name="Freeform 5"/>
          <p:cNvSpPr>
            <a:spLocks noChangeArrowheads="1"/>
          </p:cNvSpPr>
          <p:nvPr/>
        </p:nvSpPr>
        <p:spPr bwMode="auto">
          <a:xfrm flipV="1">
            <a:off x="2819400" y="2438400"/>
            <a:ext cx="5257800" cy="122238"/>
          </a:xfrm>
          <a:custGeom>
            <a:avLst/>
            <a:gdLst>
              <a:gd name="T0" fmla="*/ 0 w 1768510"/>
              <a:gd name="T1" fmla="*/ 73669 h 144026"/>
              <a:gd name="T2" fmla="*/ 10990283 w 1768510"/>
              <a:gd name="T3" fmla="*/ 867 h 144026"/>
              <a:gd name="T4" fmla="*/ 22765583 w 1768510"/>
              <a:gd name="T5" fmla="*/ 73669 h 144026"/>
              <a:gd name="T6" fmla="*/ 35325915 w 1768510"/>
              <a:gd name="T7" fmla="*/ 6068 h 144026"/>
              <a:gd name="T8" fmla="*/ 46316231 w 1768510"/>
              <a:gd name="T9" fmla="*/ 73669 h 144026"/>
              <a:gd name="T10" fmla="*/ 58876474 w 1768510"/>
              <a:gd name="T11" fmla="*/ 867 h 144026"/>
              <a:gd name="T12" fmla="*/ 69866766 w 1768510"/>
              <a:gd name="T13" fmla="*/ 68469 h 144026"/>
              <a:gd name="T14" fmla="*/ 82427140 w 1768510"/>
              <a:gd name="T15" fmla="*/ 6068 h 144026"/>
              <a:gd name="T16" fmla="*/ 92632366 w 1768510"/>
              <a:gd name="T17" fmla="*/ 68469 h 144026"/>
              <a:gd name="T18" fmla="*/ 103622634 w 1768510"/>
              <a:gd name="T19" fmla="*/ 11267 h 144026"/>
              <a:gd name="T20" fmla="*/ 115397943 w 1768510"/>
              <a:gd name="T21" fmla="*/ 63269 h 144026"/>
              <a:gd name="T22" fmla="*/ 128743287 w 1768510"/>
              <a:gd name="T23" fmla="*/ 6068 h 144026"/>
              <a:gd name="T24" fmla="*/ 138163592 w 1768510"/>
              <a:gd name="T25" fmla="*/ 6326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7" name="Freeform 6"/>
          <p:cNvSpPr>
            <a:spLocks noChangeArrowheads="1"/>
          </p:cNvSpPr>
          <p:nvPr/>
        </p:nvSpPr>
        <p:spPr bwMode="auto">
          <a:xfrm>
            <a:off x="1524000" y="1676400"/>
            <a:ext cx="381000" cy="304800"/>
          </a:xfrm>
          <a:custGeom>
            <a:avLst/>
            <a:gdLst>
              <a:gd name="T0" fmla="*/ 91507 w 381000"/>
              <a:gd name="T1" fmla="*/ 73205 h 304800"/>
              <a:gd name="T2" fmla="*/ 289493 w 381000"/>
              <a:gd name="T3" fmla="*/ 73205 h 304800"/>
              <a:gd name="T4" fmla="*/ 289493 w 381000"/>
              <a:gd name="T5" fmla="*/ 231595 h 304800"/>
              <a:gd name="T6" fmla="*/ 91507 w 381000"/>
              <a:gd name="T7" fmla="*/ 231595 h 304800"/>
              <a:gd name="T8" fmla="*/ 0 60000 65536"/>
              <a:gd name="T9" fmla="*/ 0 60000 65536"/>
              <a:gd name="T10" fmla="*/ 0 60000 65536"/>
              <a:gd name="T11" fmla="*/ 0 60000 65536"/>
              <a:gd name="T12" fmla="*/ 69115 w 381000"/>
              <a:gd name="T13" fmla="*/ 45216 h 304800"/>
              <a:gd name="T14" fmla="*/ 311885 w 381000"/>
              <a:gd name="T15" fmla="*/ 259584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1000" h="304800">
                <a:moveTo>
                  <a:pt x="69115" y="101195"/>
                </a:moveTo>
                <a:lnTo>
                  <a:pt x="113899" y="45216"/>
                </a:lnTo>
                <a:lnTo>
                  <a:pt x="190500" y="106497"/>
                </a:lnTo>
                <a:lnTo>
                  <a:pt x="267101" y="45216"/>
                </a:lnTo>
                <a:lnTo>
                  <a:pt x="311885" y="101195"/>
                </a:lnTo>
                <a:lnTo>
                  <a:pt x="247879" y="152400"/>
                </a:lnTo>
                <a:lnTo>
                  <a:pt x="311885" y="203605"/>
                </a:lnTo>
                <a:lnTo>
                  <a:pt x="267101" y="259584"/>
                </a:lnTo>
                <a:lnTo>
                  <a:pt x="190500" y="198303"/>
                </a:lnTo>
                <a:lnTo>
                  <a:pt x="113899" y="259584"/>
                </a:lnTo>
                <a:lnTo>
                  <a:pt x="69115" y="203605"/>
                </a:lnTo>
                <a:lnTo>
                  <a:pt x="133121" y="152400"/>
                </a:lnTo>
                <a:lnTo>
                  <a:pt x="69115" y="101195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304800" y="280988"/>
            <a:ext cx="8686800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304800" y="457200"/>
            <a:ext cx="8686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8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2" charset="0"/>
              </a:rPr>
              <a:t>ДОМАШНЕЕ ЗАДАНИЕ</a:t>
            </a:r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304800" y="1554163"/>
            <a:ext cx="83058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8138" indent="-338138" algn="just">
              <a:spcBef>
                <a:spcPts val="800"/>
              </a:spcBef>
              <a:buClr>
                <a:srgbClr val="F0A22E"/>
              </a:buClr>
              <a:buFont typeface="Wingdings 2" pitchFamily="16" charset="2"/>
              <a:buChar char="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ru-RU" sz="3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1) Выучить правило на с.298 или записи в тетради</a:t>
            </a:r>
          </a:p>
          <a:p>
            <a:pPr marL="338138" indent="-338138" algn="just">
              <a:spcBef>
                <a:spcPts val="800"/>
              </a:spcBef>
              <a:buClr>
                <a:srgbClr val="F0A22E"/>
              </a:buClr>
              <a:buFont typeface="Wingdings 2" pitchFamily="16" charset="2"/>
              <a:buChar char=""/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ru-RU" sz="3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2) Выписать 5 предложений с приложением из комедии Гоголя “Ревизор”, упр.26  (по заданию учебника с разборами)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304800" y="280988"/>
            <a:ext cx="8686800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8" name="Rectangle 5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9" name="Rectangle 6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0" name="Rectangle 7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1" name="Rectangle 8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2" name="Rectangle 9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3" name="Rectangle 10"/>
          <p:cNvSpPr>
            <a:spLocks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33804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762000" y="2209800"/>
            <a:ext cx="7772400" cy="228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just">
              <a:spcBef>
                <a:spcPts val="11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just">
              <a:spcBef>
                <a:spcPts val="11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b="1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 algn="just">
              <a:spcBef>
                <a:spcPts val="11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Я выписываю газету </a:t>
            </a:r>
            <a:r>
              <a:rPr lang="ru-RU" sz="44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Кубанские казаки.</a:t>
            </a:r>
          </a:p>
          <a:p>
            <a:pPr algn="just">
              <a:spcBef>
                <a:spcPts val="11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Девушка</a:t>
            </a:r>
            <a:r>
              <a:rPr lang="ru-RU" sz="44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почтальон </a:t>
            </a:r>
            <a:r>
              <a:rPr lang="ru-RU" sz="44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принесла нам срочную телеграмму.</a:t>
            </a:r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8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СИНКВЕЙН</a:t>
            </a:r>
            <a:r>
              <a:rPr lang="ru-RU" sz="4800" smtClean="0">
                <a:solidFill>
                  <a:srgbClr val="6C4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ranklin Gothic Medium" pitchFamily="32" charset="0"/>
              </a:rPr>
              <a:t> </a:t>
            </a:r>
          </a:p>
        </p:txBody>
      </p:sp>
      <p:graphicFrame>
        <p:nvGraphicFramePr>
          <p:cNvPr id="43010" name="Group 2"/>
          <p:cNvGraphicFramePr>
            <a:graphicFrameLocks noGrp="1"/>
          </p:cNvGraphicFramePr>
          <p:nvPr/>
        </p:nvGraphicFramePr>
        <p:xfrm>
          <a:off x="304800" y="1371600"/>
          <a:ext cx="8539163" cy="4843463"/>
        </p:xfrm>
        <a:graphic>
          <a:graphicData uri="http://schemas.openxmlformats.org/drawingml/2006/table">
            <a:tbl>
              <a:tblPr/>
              <a:tblGrid>
                <a:gridCol w="1447800"/>
                <a:gridCol w="4025900"/>
                <a:gridCol w="3065463"/>
              </a:tblGrid>
              <a:tr h="819150"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1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Кто? Что? (тема)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1 сущ-ое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2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Какой? (описание темы)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2 прил-ых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9150"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3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Что делает? 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3 глагола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4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Что автор думает?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Фраза из четырёх слов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8388"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5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Кто? Что? (обобщение)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38138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342900" algn="l"/>
                          <a:tab pos="790575" algn="l"/>
                          <a:tab pos="1239838" algn="l"/>
                          <a:tab pos="1689100" algn="l"/>
                          <a:tab pos="2138363" algn="l"/>
                          <a:tab pos="2587625" algn="l"/>
                          <a:tab pos="3036888" algn="l"/>
                          <a:tab pos="3486150" algn="l"/>
                          <a:tab pos="3935413" algn="l"/>
                          <a:tab pos="4384675" algn="l"/>
                          <a:tab pos="4833938" algn="l"/>
                          <a:tab pos="5283200" algn="l"/>
                          <a:tab pos="5732463" algn="l"/>
                          <a:tab pos="6181725" algn="l"/>
                          <a:tab pos="6630988" algn="l"/>
                          <a:tab pos="7080250" algn="l"/>
                          <a:tab pos="7529513" algn="l"/>
                          <a:tab pos="7978775" algn="l"/>
                          <a:tab pos="8428038" algn="l"/>
                          <a:tab pos="8877300" algn="l"/>
                          <a:tab pos="9326563" algn="l"/>
                        </a:tabLst>
                      </a:pPr>
                      <a:r>
                        <a:rPr kumimoji="0" lang="ru-RU" sz="3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1 сущ-ое</a:t>
                      </a:r>
                    </a:p>
                  </a:txBody>
                  <a:tcPr marL="90000" marR="90000" marT="16372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5800" y="1447800"/>
            <a:ext cx="7772400" cy="2286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just"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Я выписываю газету </a:t>
            </a: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«Кубанские  казаки».</a:t>
            </a:r>
            <a:r>
              <a:rPr lang="ru-RU" sz="4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</a:t>
            </a:r>
          </a:p>
          <a:p>
            <a:pPr algn="just">
              <a:spcBef>
                <a:spcPts val="1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 Девушка</a:t>
            </a:r>
            <a:r>
              <a:rPr lang="ru-RU" sz="4000" b="1" i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-почтальон </a:t>
            </a:r>
            <a:r>
              <a:rPr lang="ru-RU" sz="4000" b="1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принесла нам срочную телеграмму.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6" name="Freeform 3"/>
          <p:cNvSpPr>
            <a:spLocks noChangeArrowheads="1"/>
          </p:cNvSpPr>
          <p:nvPr/>
        </p:nvSpPr>
        <p:spPr bwMode="auto">
          <a:xfrm>
            <a:off x="4724400" y="990600"/>
            <a:ext cx="228600" cy="228600"/>
          </a:xfrm>
          <a:custGeom>
            <a:avLst/>
            <a:gdLst>
              <a:gd name="T0" fmla="*/ 54904 w 228600"/>
              <a:gd name="T1" fmla="*/ 54904 h 228600"/>
              <a:gd name="T2" fmla="*/ 173696 w 228600"/>
              <a:gd name="T3" fmla="*/ 54904 h 228600"/>
              <a:gd name="T4" fmla="*/ 173696 w 228600"/>
              <a:gd name="T5" fmla="*/ 173696 h 228600"/>
              <a:gd name="T6" fmla="*/ 54904 w 228600"/>
              <a:gd name="T7" fmla="*/ 173696 h 228600"/>
              <a:gd name="T8" fmla="*/ 0 60000 65536"/>
              <a:gd name="T9" fmla="*/ 0 60000 65536"/>
              <a:gd name="T10" fmla="*/ 0 60000 65536"/>
              <a:gd name="T11" fmla="*/ 0 60000 65536"/>
              <a:gd name="T12" fmla="*/ 35895 w 228600"/>
              <a:gd name="T13" fmla="*/ 35895 h 228600"/>
              <a:gd name="T14" fmla="*/ 192705 w 228600"/>
              <a:gd name="T15" fmla="*/ 192705 h 228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228600">
                <a:moveTo>
                  <a:pt x="35895" y="73913"/>
                </a:moveTo>
                <a:lnTo>
                  <a:pt x="73913" y="35895"/>
                </a:lnTo>
                <a:lnTo>
                  <a:pt x="114300" y="76281"/>
                </a:lnTo>
                <a:lnTo>
                  <a:pt x="154687" y="35895"/>
                </a:lnTo>
                <a:lnTo>
                  <a:pt x="192705" y="73913"/>
                </a:lnTo>
                <a:lnTo>
                  <a:pt x="152319" y="114300"/>
                </a:lnTo>
                <a:lnTo>
                  <a:pt x="192705" y="154687"/>
                </a:lnTo>
                <a:lnTo>
                  <a:pt x="154687" y="192705"/>
                </a:lnTo>
                <a:lnTo>
                  <a:pt x="114300" y="152319"/>
                </a:lnTo>
                <a:lnTo>
                  <a:pt x="73913" y="192705"/>
                </a:lnTo>
                <a:lnTo>
                  <a:pt x="35895" y="154687"/>
                </a:lnTo>
                <a:lnTo>
                  <a:pt x="76281" y="114300"/>
                </a:lnTo>
                <a:lnTo>
                  <a:pt x="35895" y="73913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Freeform 4"/>
          <p:cNvSpPr>
            <a:spLocks noChangeArrowheads="1"/>
          </p:cNvSpPr>
          <p:nvPr/>
        </p:nvSpPr>
        <p:spPr bwMode="auto">
          <a:xfrm>
            <a:off x="2143125" y="2435225"/>
            <a:ext cx="304800" cy="228600"/>
          </a:xfrm>
          <a:custGeom>
            <a:avLst/>
            <a:gdLst>
              <a:gd name="T0" fmla="*/ 73205 w 304800"/>
              <a:gd name="T1" fmla="*/ 54904 h 228600"/>
              <a:gd name="T2" fmla="*/ 231595 w 304800"/>
              <a:gd name="T3" fmla="*/ 54904 h 228600"/>
              <a:gd name="T4" fmla="*/ 231595 w 304800"/>
              <a:gd name="T5" fmla="*/ 173696 h 228600"/>
              <a:gd name="T6" fmla="*/ 73205 w 304800"/>
              <a:gd name="T7" fmla="*/ 173696 h 228600"/>
              <a:gd name="T8" fmla="*/ 0 60000 65536"/>
              <a:gd name="T9" fmla="*/ 0 60000 65536"/>
              <a:gd name="T10" fmla="*/ 0 60000 65536"/>
              <a:gd name="T11" fmla="*/ 0 60000 65536"/>
              <a:gd name="T12" fmla="*/ 57075 w 304800"/>
              <a:gd name="T13" fmla="*/ 33397 h 228600"/>
              <a:gd name="T14" fmla="*/ 247725 w 304800"/>
              <a:gd name="T15" fmla="*/ 195203 h 228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04800" h="228600">
                <a:moveTo>
                  <a:pt x="57075" y="76411"/>
                </a:moveTo>
                <a:lnTo>
                  <a:pt x="89335" y="33397"/>
                </a:lnTo>
                <a:lnTo>
                  <a:pt x="152400" y="80696"/>
                </a:lnTo>
                <a:lnTo>
                  <a:pt x="215465" y="33397"/>
                </a:lnTo>
                <a:lnTo>
                  <a:pt x="247725" y="76411"/>
                </a:lnTo>
                <a:lnTo>
                  <a:pt x="197206" y="114300"/>
                </a:lnTo>
                <a:lnTo>
                  <a:pt x="247725" y="152189"/>
                </a:lnTo>
                <a:lnTo>
                  <a:pt x="215465" y="195203"/>
                </a:lnTo>
                <a:lnTo>
                  <a:pt x="152400" y="147904"/>
                </a:lnTo>
                <a:lnTo>
                  <a:pt x="89335" y="195203"/>
                </a:lnTo>
                <a:lnTo>
                  <a:pt x="57075" y="152189"/>
                </a:lnTo>
                <a:lnTo>
                  <a:pt x="107594" y="114300"/>
                </a:lnTo>
                <a:lnTo>
                  <a:pt x="57075" y="76411"/>
                </a:lnTo>
                <a:close/>
              </a:path>
            </a:pathLst>
          </a:custGeom>
          <a:solidFill>
            <a:srgbClr val="DF1B2E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Freeform 5"/>
          <p:cNvSpPr>
            <a:spLocks noChangeArrowheads="1"/>
          </p:cNvSpPr>
          <p:nvPr/>
        </p:nvSpPr>
        <p:spPr bwMode="auto">
          <a:xfrm>
            <a:off x="6119813" y="1773238"/>
            <a:ext cx="2160587" cy="100012"/>
          </a:xfrm>
          <a:custGeom>
            <a:avLst/>
            <a:gdLst>
              <a:gd name="T0" fmla="*/ 0 w 1768510"/>
              <a:gd name="T1" fmla="*/ 25324 h 144026"/>
              <a:gd name="T2" fmla="*/ 464207 w 1768510"/>
              <a:gd name="T3" fmla="*/ 298 h 144026"/>
              <a:gd name="T4" fmla="*/ 961571 w 1768510"/>
              <a:gd name="T5" fmla="*/ 25324 h 144026"/>
              <a:gd name="T6" fmla="*/ 1492097 w 1768510"/>
              <a:gd name="T7" fmla="*/ 2085 h 144026"/>
              <a:gd name="T8" fmla="*/ 1956306 w 1768510"/>
              <a:gd name="T9" fmla="*/ 25324 h 144026"/>
              <a:gd name="T10" fmla="*/ 2486826 w 1768510"/>
              <a:gd name="T11" fmla="*/ 298 h 144026"/>
              <a:gd name="T12" fmla="*/ 2951032 w 1768510"/>
              <a:gd name="T13" fmla="*/ 23537 h 144026"/>
              <a:gd name="T14" fmla="*/ 3481559 w 1768510"/>
              <a:gd name="T15" fmla="*/ 2085 h 144026"/>
              <a:gd name="T16" fmla="*/ 3912606 w 1768510"/>
              <a:gd name="T17" fmla="*/ 23537 h 144026"/>
              <a:gd name="T18" fmla="*/ 4376813 w 1768510"/>
              <a:gd name="T19" fmla="*/ 3873 h 144026"/>
              <a:gd name="T20" fmla="*/ 4874183 w 1768510"/>
              <a:gd name="T21" fmla="*/ 21749 h 144026"/>
              <a:gd name="T22" fmla="*/ 5437862 w 1768510"/>
              <a:gd name="T23" fmla="*/ 2085 h 144026"/>
              <a:gd name="T24" fmla="*/ 5835754 w 1768510"/>
              <a:gd name="T25" fmla="*/ 21749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Freeform 6"/>
          <p:cNvSpPr>
            <a:spLocks noChangeArrowheads="1"/>
          </p:cNvSpPr>
          <p:nvPr/>
        </p:nvSpPr>
        <p:spPr bwMode="auto">
          <a:xfrm>
            <a:off x="936625" y="2303463"/>
            <a:ext cx="1511300" cy="71437"/>
          </a:xfrm>
          <a:custGeom>
            <a:avLst/>
            <a:gdLst>
              <a:gd name="T0" fmla="*/ 0 w 1768510"/>
              <a:gd name="T1" fmla="*/ 9190 h 144026"/>
              <a:gd name="T2" fmla="*/ 158872 w 1768510"/>
              <a:gd name="T3" fmla="*/ 108 h 144026"/>
              <a:gd name="T4" fmla="*/ 329093 w 1768510"/>
              <a:gd name="T5" fmla="*/ 9190 h 144026"/>
              <a:gd name="T6" fmla="*/ 510662 w 1768510"/>
              <a:gd name="T7" fmla="*/ 757 h 144026"/>
              <a:gd name="T8" fmla="*/ 669535 w 1768510"/>
              <a:gd name="T9" fmla="*/ 9190 h 144026"/>
              <a:gd name="T10" fmla="*/ 851103 w 1768510"/>
              <a:gd name="T11" fmla="*/ 108 h 144026"/>
              <a:gd name="T12" fmla="*/ 1009975 w 1768510"/>
              <a:gd name="T13" fmla="*/ 8542 h 144026"/>
              <a:gd name="T14" fmla="*/ 1191545 w 1768510"/>
              <a:gd name="T15" fmla="*/ 757 h 144026"/>
              <a:gd name="T16" fmla="*/ 1339069 w 1768510"/>
              <a:gd name="T17" fmla="*/ 8542 h 144026"/>
              <a:gd name="T18" fmla="*/ 1497942 w 1768510"/>
              <a:gd name="T19" fmla="*/ 1406 h 144026"/>
              <a:gd name="T20" fmla="*/ 1668163 w 1768510"/>
              <a:gd name="T21" fmla="*/ 7893 h 144026"/>
              <a:gd name="T22" fmla="*/ 1861079 w 1768510"/>
              <a:gd name="T23" fmla="*/ 757 h 144026"/>
              <a:gd name="T24" fmla="*/ 1997257 w 1768510"/>
              <a:gd name="T25" fmla="*/ 7893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0" name="Freeform 7"/>
          <p:cNvSpPr>
            <a:spLocks noChangeArrowheads="1"/>
          </p:cNvSpPr>
          <p:nvPr/>
        </p:nvSpPr>
        <p:spPr bwMode="auto">
          <a:xfrm>
            <a:off x="3455988" y="3068638"/>
            <a:ext cx="2303462" cy="100012"/>
          </a:xfrm>
          <a:custGeom>
            <a:avLst/>
            <a:gdLst>
              <a:gd name="T0" fmla="*/ 0 w 1768510"/>
              <a:gd name="T1" fmla="*/ 25137 h 144026"/>
              <a:gd name="T2" fmla="*/ 562522 w 1768510"/>
              <a:gd name="T3" fmla="*/ 296 h 144026"/>
              <a:gd name="T4" fmla="*/ 1165225 w 1768510"/>
              <a:gd name="T5" fmla="*/ 25137 h 144026"/>
              <a:gd name="T6" fmla="*/ 1808111 w 1768510"/>
              <a:gd name="T7" fmla="*/ 2070 h 144026"/>
              <a:gd name="T8" fmla="*/ 2370634 w 1768510"/>
              <a:gd name="T9" fmla="*/ 25137 h 144026"/>
              <a:gd name="T10" fmla="*/ 3013513 w 1768510"/>
              <a:gd name="T11" fmla="*/ 296 h 144026"/>
              <a:gd name="T12" fmla="*/ 3576037 w 1768510"/>
              <a:gd name="T13" fmla="*/ 23362 h 144026"/>
              <a:gd name="T14" fmla="*/ 4218921 w 1768510"/>
              <a:gd name="T15" fmla="*/ 2070 h 144026"/>
              <a:gd name="T16" fmla="*/ 4741263 w 1768510"/>
              <a:gd name="T17" fmla="*/ 23362 h 144026"/>
              <a:gd name="T18" fmla="*/ 5303783 w 1768510"/>
              <a:gd name="T19" fmla="*/ 3844 h 144026"/>
              <a:gd name="T20" fmla="*/ 5906490 w 1768510"/>
              <a:gd name="T21" fmla="*/ 21588 h 144026"/>
              <a:gd name="T22" fmla="*/ 6589550 w 1768510"/>
              <a:gd name="T23" fmla="*/ 2070 h 144026"/>
              <a:gd name="T24" fmla="*/ 7071715 w 1768510"/>
              <a:gd name="T25" fmla="*/ 21588 h 14402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68510"/>
              <a:gd name="T40" fmla="*/ 0 h 144026"/>
              <a:gd name="T41" fmla="*/ 1768510 w 1768510"/>
              <a:gd name="T42" fmla="*/ 144026 h 14402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68510" h="144026">
                <a:moveTo>
                  <a:pt x="0" y="142351"/>
                </a:moveTo>
                <a:cubicBezTo>
                  <a:pt x="46055" y="72013"/>
                  <a:pt x="92110" y="1675"/>
                  <a:pt x="140677" y="1675"/>
                </a:cubicBezTo>
                <a:cubicBezTo>
                  <a:pt x="189244" y="1675"/>
                  <a:pt x="239486" y="140676"/>
                  <a:pt x="291402" y="142351"/>
                </a:cubicBezTo>
                <a:cubicBezTo>
                  <a:pt x="343318" y="144026"/>
                  <a:pt x="401934" y="11723"/>
                  <a:pt x="452176" y="11723"/>
                </a:cubicBezTo>
                <a:cubicBezTo>
                  <a:pt x="502418" y="11723"/>
                  <a:pt x="542611" y="144026"/>
                  <a:pt x="592853" y="142351"/>
                </a:cubicBezTo>
                <a:cubicBezTo>
                  <a:pt x="643095" y="140676"/>
                  <a:pt x="703384" y="3350"/>
                  <a:pt x="753626" y="1675"/>
                </a:cubicBezTo>
                <a:cubicBezTo>
                  <a:pt x="803868" y="0"/>
                  <a:pt x="844061" y="130628"/>
                  <a:pt x="894303" y="132303"/>
                </a:cubicBezTo>
                <a:cubicBezTo>
                  <a:pt x="944545" y="133978"/>
                  <a:pt x="1006510" y="11723"/>
                  <a:pt x="1055077" y="11723"/>
                </a:cubicBezTo>
                <a:cubicBezTo>
                  <a:pt x="1103644" y="11723"/>
                  <a:pt x="1140488" y="130628"/>
                  <a:pt x="1185705" y="132303"/>
                </a:cubicBezTo>
                <a:cubicBezTo>
                  <a:pt x="1230922" y="133978"/>
                  <a:pt x="1277815" y="23446"/>
                  <a:pt x="1326382" y="21771"/>
                </a:cubicBezTo>
                <a:cubicBezTo>
                  <a:pt x="1374949" y="20096"/>
                  <a:pt x="1423517" y="123930"/>
                  <a:pt x="1477108" y="122255"/>
                </a:cubicBezTo>
                <a:cubicBezTo>
                  <a:pt x="1530699" y="120580"/>
                  <a:pt x="1599363" y="11723"/>
                  <a:pt x="1647930" y="11723"/>
                </a:cubicBezTo>
                <a:cubicBezTo>
                  <a:pt x="1696497" y="11723"/>
                  <a:pt x="1732503" y="66989"/>
                  <a:pt x="1768510" y="122255"/>
                </a:cubicBezTo>
              </a:path>
            </a:pathLst>
          </a:custGeom>
          <a:noFill/>
          <a:ln w="255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8313" y="1397000"/>
          <a:ext cx="835292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Знаю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Узнал из параграфа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15362" name="Group 2"/>
          <p:cNvGraphicFramePr>
            <a:graphicFrameLocks noGrp="1"/>
          </p:cNvGraphicFramePr>
          <p:nvPr/>
        </p:nvGraphicFramePr>
        <p:xfrm>
          <a:off x="304800" y="304800"/>
          <a:ext cx="8462963" cy="5945188"/>
        </p:xfrm>
        <a:graphic>
          <a:graphicData uri="http://schemas.openxmlformats.org/drawingml/2006/table">
            <a:tbl>
              <a:tblPr/>
              <a:tblGrid>
                <a:gridCol w="8462963"/>
              </a:tblGrid>
              <a:tr h="84931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6" charset="0"/>
                        <a:ea typeface="Microsoft YaHei" charset="-122"/>
                      </a:endParaRPr>
                    </a:p>
                  </a:txBody>
                  <a:tcPr marL="90000" marR="90000" marT="178344" marB="46800" horzOverflow="overflow">
                    <a:lnL w="27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95875"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Microsoft YaHei" charset="-122"/>
                        </a:rPr>
                        <a:t>1. Приложение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– это определение, выраженное именем существительным. Оно отвечает на вопросы </a:t>
                      </a:r>
                      <a:r>
                        <a:rPr kumimoji="0" lang="ru-RU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кто именно такой? Что именно такое?</a:t>
                      </a:r>
                    </a:p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2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Microsoft YaHei" charset="-122"/>
                        </a:rPr>
                        <a:t>. Приложения могут обозначать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качества, свойства, видовой признак, указывать на национальность, род деятельности, то есть характеризуют предмет, поясняют, уточняют, называют его.</a:t>
                      </a:r>
                    </a:p>
                    <a:p>
                      <a:pPr marL="0" marR="0" lvl="0" indent="0" algn="just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Microsoft YaHei" charset="-122"/>
                        </a:rPr>
                        <a:t>3. К приложениям относятся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имена, фамилии, клички, географические названия, названия газет, журналов, предприятий, художественных произведений.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Microsoft YaHei" charset="-122"/>
                        </a:rPr>
                        <a:t> 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charset="0"/>
                          <a:ea typeface="Microsoft YaHei" charset="-122"/>
                        </a:rPr>
                        <a:t>Далее читаем параграф на стр.298 и продолжаем заполнять таблицу</a:t>
                      </a:r>
                    </a:p>
                  </a:txBody>
                  <a:tcPr marL="90000" marR="90000" marT="164736" marB="46800" horzOverflow="overflow">
                    <a:lnL w="27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419600"/>
            <a:ext cx="2362200" cy="2438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684213" y="620713"/>
            <a:ext cx="76327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Выполняем упражнение 22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18434" name="Group 2"/>
          <p:cNvGraphicFramePr>
            <a:graphicFrameLocks noGrp="1"/>
          </p:cNvGraphicFramePr>
          <p:nvPr/>
        </p:nvGraphicFramePr>
        <p:xfrm>
          <a:off x="0" y="0"/>
          <a:ext cx="9147175" cy="6858001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1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336675">
                <a:tc>
                  <a:txBody>
                    <a:bodyPr/>
                    <a:lstStyle/>
                    <a:p>
                      <a:pPr marL="457200" marR="0" lvl="0" indent="-457200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На митингах мы любознательные газетчики узнали много новостей.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2. Его бывалого охотника заинтересовало это явление.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5838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3. Человек дела он всегда дорожил временем.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4250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4. Я ученица восьмого класса написала диктант лучше всех.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1488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5. Обидно мне старику слушать такие речи.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7813"/>
            <a:ext cx="8229600" cy="17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charset="0"/>
                <a:ea typeface="Microsoft YaHei" charset="-122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ru-RU" sz="4300" b="1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</a:t>
            </a:r>
          </a:p>
        </p:txBody>
      </p:sp>
      <p:graphicFrame>
        <p:nvGraphicFramePr>
          <p:cNvPr id="19458" name="Group 2"/>
          <p:cNvGraphicFramePr>
            <a:graphicFrameLocks noGrp="1"/>
          </p:cNvGraphicFramePr>
          <p:nvPr/>
        </p:nvGraphicFramePr>
        <p:xfrm>
          <a:off x="0" y="0"/>
          <a:ext cx="9147175" cy="6858000"/>
        </p:xfrm>
        <a:graphic>
          <a:graphicData uri="http://schemas.openxmlformats.org/drawingml/2006/table">
            <a:tbl>
              <a:tblPr/>
              <a:tblGrid>
                <a:gridCol w="5253038"/>
                <a:gridCol w="3894137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1 группа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Franklin Gothic Book" pitchFamily="32" charset="0"/>
                          <a:ea typeface="Microsoft YaHei" charset="-122"/>
                        </a:rPr>
                        <a:t>вывод</a:t>
                      </a:r>
                    </a:p>
                  </a:txBody>
                  <a:tcPr marL="90000" marR="90000" marT="16473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/>
                    </a:solidFill>
                  </a:tcPr>
                </a:tc>
              </a:tr>
              <a:tr h="1336675">
                <a:tc>
                  <a:txBody>
                    <a:bodyPr/>
                    <a:lstStyle/>
                    <a:p>
                      <a:pPr marL="457200" marR="0" lvl="0" indent="-457200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AutoNum type="arabicPeriod"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На митингах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мы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любознательные газетчики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узнали много новостей.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Любые приложения (распр. и нераспр.), относящиеся к личному местоимению, независимо от степени их распространенности и местоположения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ea typeface="Microsoft YaHei" charset="-122"/>
                        <a:cs typeface="Times New Roman" pitchFamily="16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Личн. мест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. + приложение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74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</a:tr>
              <a:tr h="984250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2.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Его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бывалого охотника,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заинтересовало это явление.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5838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3.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Человек дела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он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 всегда дорожил временем.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4250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4.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Я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ученица восьмого класса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написала диктант лучше всех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F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41488">
                <a:tc>
                  <a:txBody>
                    <a:bodyPr/>
                    <a:lstStyle/>
                    <a:p>
                      <a:pPr marL="457200" marR="0" lvl="0" indent="-452438" algn="just" defTabSz="449263" rtl="0" eaLnBrk="1" fontAlgn="base" latinLnBrk="0" hangingPunct="1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457200" algn="l"/>
                          <a:tab pos="904875" algn="l"/>
                          <a:tab pos="1354138" algn="l"/>
                          <a:tab pos="1803400" algn="l"/>
                          <a:tab pos="2252663" algn="l"/>
                          <a:tab pos="2701925" algn="l"/>
                          <a:tab pos="3151188" algn="l"/>
                          <a:tab pos="3600450" algn="l"/>
                          <a:tab pos="4049713" algn="l"/>
                          <a:tab pos="4498975" algn="l"/>
                          <a:tab pos="4948238" algn="l"/>
                          <a:tab pos="5397500" algn="l"/>
                          <a:tab pos="5846763" algn="l"/>
                          <a:tab pos="6296025" algn="l"/>
                          <a:tab pos="6745288" algn="l"/>
                          <a:tab pos="7194550" algn="l"/>
                          <a:tab pos="7643813" algn="l"/>
                          <a:tab pos="8093075" algn="l"/>
                          <a:tab pos="8542338" algn="l"/>
                          <a:tab pos="8991600" algn="l"/>
                          <a:tab pos="9440863" algn="l"/>
                        </a:tabLst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5. Обидно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мне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</a:t>
                      </a:r>
                      <a:r>
                        <a:rPr kumimoji="0" lang="ru-RU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старику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ea typeface="Microsoft YaHei" charset="-122"/>
                          <a:cs typeface="Times New Roman" pitchFamily="16" charset="0"/>
                        </a:rPr>
                        <a:t>, слушать такие речи.</a:t>
                      </a:r>
                    </a:p>
                  </a:txBody>
                  <a:tcPr marL="90000" marR="90000" marT="134496" marB="46800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E0C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34" name="Freeform 35"/>
          <p:cNvSpPr>
            <a:spLocks noChangeArrowheads="1"/>
          </p:cNvSpPr>
          <p:nvPr/>
        </p:nvSpPr>
        <p:spPr bwMode="auto">
          <a:xfrm>
            <a:off x="5746750" y="3240088"/>
            <a:ext cx="228600" cy="304800"/>
          </a:xfrm>
          <a:custGeom>
            <a:avLst/>
            <a:gdLst>
              <a:gd name="T0" fmla="*/ 54904 w 228600"/>
              <a:gd name="T1" fmla="*/ 73205 h 304800"/>
              <a:gd name="T2" fmla="*/ 173696 w 228600"/>
              <a:gd name="T3" fmla="*/ 73205 h 304800"/>
              <a:gd name="T4" fmla="*/ 173696 w 228600"/>
              <a:gd name="T5" fmla="*/ 231595 h 304800"/>
              <a:gd name="T6" fmla="*/ 54904 w 228600"/>
              <a:gd name="T7" fmla="*/ 231595 h 304800"/>
              <a:gd name="T8" fmla="*/ 0 60000 65536"/>
              <a:gd name="T9" fmla="*/ 0 60000 65536"/>
              <a:gd name="T10" fmla="*/ 0 60000 65536"/>
              <a:gd name="T11" fmla="*/ 0 60000 65536"/>
              <a:gd name="T12" fmla="*/ 33397 w 228600"/>
              <a:gd name="T13" fmla="*/ 57075 h 304800"/>
              <a:gd name="T14" fmla="*/ 195203 w 228600"/>
              <a:gd name="T15" fmla="*/ 247725 h 30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28600" h="304800">
                <a:moveTo>
                  <a:pt x="33397" y="89335"/>
                </a:moveTo>
                <a:lnTo>
                  <a:pt x="76411" y="57075"/>
                </a:lnTo>
                <a:lnTo>
                  <a:pt x="114300" y="107594"/>
                </a:lnTo>
                <a:lnTo>
                  <a:pt x="152189" y="57075"/>
                </a:lnTo>
                <a:lnTo>
                  <a:pt x="195203" y="89335"/>
                </a:lnTo>
                <a:lnTo>
                  <a:pt x="147904" y="152400"/>
                </a:lnTo>
                <a:lnTo>
                  <a:pt x="195203" y="215465"/>
                </a:lnTo>
                <a:lnTo>
                  <a:pt x="152189" y="247725"/>
                </a:lnTo>
                <a:lnTo>
                  <a:pt x="114300" y="197206"/>
                </a:lnTo>
                <a:lnTo>
                  <a:pt x="76411" y="247725"/>
                </a:lnTo>
                <a:lnTo>
                  <a:pt x="33397" y="215465"/>
                </a:lnTo>
                <a:lnTo>
                  <a:pt x="80696" y="152400"/>
                </a:lnTo>
                <a:lnTo>
                  <a:pt x="33397" y="89335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Franklin Gothic Medium"/>
        <a:ea typeface="Microsoft YaHei"/>
        <a:cs typeface=""/>
      </a:majorFont>
      <a:minorFont>
        <a:latin typeface="Franklin Gothic Book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Franklin Gothic Medium"/>
        <a:ea typeface="Microsoft YaHei"/>
        <a:cs typeface=""/>
      </a:majorFont>
      <a:minorFont>
        <a:latin typeface="Franklin Gothic Book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Franklin Gothic Medium"/>
        <a:ea typeface="Microsoft YaHei"/>
        <a:cs typeface=""/>
      </a:majorFont>
      <a:minorFont>
        <a:latin typeface="Franklin Gothic Book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Franklin Gothic Medium"/>
        <a:ea typeface="Microsoft YaHei"/>
        <a:cs typeface=""/>
      </a:majorFont>
      <a:minorFont>
        <a:latin typeface="Franklin Gothic Book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1148</Words>
  <PresentationFormat>Экран (4:3)</PresentationFormat>
  <Paragraphs>228</Paragraphs>
  <Slides>30</Slides>
  <Notes>29</Notes>
  <HiddenSlides>3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30</vt:i4>
      </vt:variant>
    </vt:vector>
  </HeadingPairs>
  <TitlesOfParts>
    <vt:vector size="41" baseType="lpstr">
      <vt:lpstr>Arial</vt:lpstr>
      <vt:lpstr>Microsoft YaHei</vt:lpstr>
      <vt:lpstr>Times New Roman</vt:lpstr>
      <vt:lpstr>Franklin Gothic Medium</vt:lpstr>
      <vt:lpstr>Franklin Gothic Book</vt:lpstr>
      <vt:lpstr>Calibri</vt:lpstr>
      <vt:lpstr>Wingdings 2</vt:lpstr>
      <vt:lpstr>Тема Office</vt:lpstr>
      <vt:lpstr>1_Тема Office</vt:lpstr>
      <vt:lpstr>2_Тема Office</vt:lpstr>
      <vt:lpstr>3_Тема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Алсу</dc:creator>
  <cp:lastModifiedBy>Наталья</cp:lastModifiedBy>
  <cp:revision>126</cp:revision>
  <cp:lastPrinted>1601-01-01T00:00:00Z</cp:lastPrinted>
  <dcterms:created xsi:type="dcterms:W3CDTF">1601-01-01T00:00:00Z</dcterms:created>
  <dcterms:modified xsi:type="dcterms:W3CDTF">2023-02-27T05:22:43Z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