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8" r:id="rId4"/>
    <p:sldId id="280" r:id="rId5"/>
    <p:sldId id="281" r:id="rId6"/>
    <p:sldId id="282" r:id="rId7"/>
    <p:sldId id="283" r:id="rId8"/>
    <p:sldId id="284" r:id="rId9"/>
    <p:sldId id="286" r:id="rId10"/>
    <p:sldId id="287" r:id="rId11"/>
    <p:sldId id="298" r:id="rId12"/>
    <p:sldId id="303" r:id="rId13"/>
    <p:sldId id="309" r:id="rId14"/>
    <p:sldId id="300" r:id="rId15"/>
    <p:sldId id="302" r:id="rId16"/>
    <p:sldId id="301" r:id="rId17"/>
    <p:sldId id="304" r:id="rId18"/>
    <p:sldId id="305" r:id="rId19"/>
    <p:sldId id="29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0"/>
    </c:view3D>
    <c:plotArea>
      <c:layout/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Восток</c:v>
                </c:pt>
              </c:strCache>
            </c:strRef>
          </c:tx>
          <c:spPr>
            <a:solidFill>
              <a:srgbClr val="00B050"/>
            </a:solidFill>
            <a:ln w="16972">
              <a:solidFill>
                <a:schemeClr val="tx1"/>
              </a:solidFill>
              <a:prstDash val="solid"/>
            </a:ln>
          </c:spPr>
          <c:dPt>
            <c:idx val="0"/>
          </c:dPt>
          <c:dPt>
            <c:idx val="1"/>
            <c:spPr>
              <a:solidFill>
                <a:srgbClr val="FF0000"/>
              </a:solidFill>
              <a:ln w="16972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
</a:t>
                    </a:r>
                    <a:r>
                      <a:rPr lang="ru-RU" dirty="0" smtClean="0"/>
                      <a:t>2,5%</a:t>
                    </a:r>
                    <a:endParaRPr lang="ru-RU" dirty="0"/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r>
                      <a:rPr lang="ru-RU" smtClean="0"/>
                      <a:t>7,5</a:t>
                    </a:r>
                    <a:r>
                      <a:rPr lang="en-US" smtClean="0"/>
                      <a:t>%</a:t>
                    </a:r>
                    <a:endParaRPr lang="en-US"/>
                  </a:p>
                </c:rich>
              </c:tx>
              <c:showPercent val="1"/>
            </c:dLbl>
            <c:numFmt formatCode="0.00%" sourceLinked="0"/>
            <c:showPercent val="1"/>
            <c:showLeaderLines val="1"/>
          </c:dLbls>
          <c:cat>
            <c:strRef>
              <c:f>Sheet1!$B$1:$C$1</c:f>
              <c:strCache>
                <c:ptCount val="2"/>
                <c:pt idx="0">
                  <c:v>полностью здоровые</c:v>
                </c:pt>
                <c:pt idx="1">
                  <c:v>имеют проблемы со здоровьем</c:v>
                </c:pt>
              </c:strCache>
            </c:strRef>
          </c:cat>
          <c:val>
            <c:numRef>
              <c:f>Sheet1!$B$2:$C$2</c:f>
              <c:numCache>
                <c:formatCode>\О\с\н\о\в\н\о\й</c:formatCode>
                <c:ptCount val="2"/>
                <c:pt idx="0">
                  <c:v>2.5</c:v>
                </c:pt>
                <c:pt idx="1">
                  <c:v>97.5</c:v>
                </c:pt>
              </c:numCache>
            </c:numRef>
          </c:val>
        </c:ser>
        <c:dLbls>
          <c:showPercent val="1"/>
        </c:dLbls>
      </c:pie3DChart>
      <c:spPr>
        <a:solidFill>
          <a:schemeClr val="bg1"/>
        </a:solidFill>
        <a:ln w="16972">
          <a:solidFill>
            <a:schemeClr val="tx1"/>
          </a:solidFill>
          <a:prstDash val="solid"/>
        </a:ln>
      </c:spPr>
    </c:plotArea>
    <c:legend>
      <c:legendPos val="r"/>
      <c:layout/>
    </c:legend>
    <c:plotVisOnly val="1"/>
    <c:dispBlanksAs val="zero"/>
  </c:chart>
  <c:spPr>
    <a:noFill/>
    <a:ln>
      <a:noFill/>
    </a:ln>
  </c:spPr>
  <c:txPr>
    <a:bodyPr/>
    <a:lstStyle/>
    <a:p>
      <a:pPr>
        <a:defRPr sz="1470" b="1" i="0" u="none" strike="noStrike" baseline="0">
          <a:solidFill>
            <a:schemeClr val="tx1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письменная работа</a:t>
          </a:r>
          <a:endParaRPr lang="ru-RU" sz="1800" dirty="0"/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устная работа</a:t>
          </a:r>
          <a:endParaRPr lang="ru-RU" sz="1800" dirty="0">
            <a:solidFill>
              <a:srgbClr val="000000"/>
            </a:solidFill>
            <a:latin typeface="Times New Roman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116D5D4D-5152-41B1-BE7A-A6F7492E8BA8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работа у доски</a:t>
          </a:r>
          <a:endParaRPr lang="ru-RU" sz="1800" dirty="0"/>
        </a:p>
      </dgm:t>
    </dgm:pt>
    <dgm:pt modelId="{A400B0AA-6AC0-4EB8-A387-AE4BCF6AD1CD}" type="parTrans" cxnId="{AEC86588-9E8E-457E-B5D0-3A5EB0403763}">
      <dgm:prSet/>
      <dgm:spPr/>
      <dgm:t>
        <a:bodyPr/>
        <a:lstStyle/>
        <a:p>
          <a:endParaRPr lang="ru-RU"/>
        </a:p>
      </dgm:t>
    </dgm:pt>
    <dgm:pt modelId="{86EE67E8-40C9-4DEC-9E8C-9C7BD7C8E7AF}" type="sibTrans" cxnId="{AEC86588-9E8E-457E-B5D0-3A5EB040376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3483CB75-08C4-48E3-8056-ED8EB064F5EE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самостоятельная работа</a:t>
          </a:r>
          <a:endParaRPr lang="ru-RU" sz="1800" dirty="0"/>
        </a:p>
      </dgm:t>
    </dgm:pt>
    <dgm:pt modelId="{4098C8E7-EC38-4FB7-B588-48131F7E34F0}" type="parTrans" cxnId="{E972BF45-309C-4142-AA61-0586C1C1BB43}">
      <dgm:prSet/>
      <dgm:spPr/>
      <dgm:t>
        <a:bodyPr/>
        <a:lstStyle/>
        <a:p>
          <a:endParaRPr lang="ru-RU"/>
        </a:p>
      </dgm:t>
    </dgm:pt>
    <dgm:pt modelId="{3D1F7963-A1C6-4A5E-AA8E-C862887494AB}" type="sibTrans" cxnId="{E972BF45-309C-4142-AA61-0586C1C1BB4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6EDB7F2D-9EC1-4038-A85B-1D6E2B661092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работа с учебником (устно и письменно)</a:t>
          </a:r>
          <a:endParaRPr lang="ru-RU" sz="1800" dirty="0"/>
        </a:p>
      </dgm:t>
    </dgm:pt>
    <dgm:pt modelId="{1A0CCB20-28FC-4350-AB32-F1F120FA82D9}" type="parTrans" cxnId="{3F618B12-6E2A-4D57-8EA9-39345BB9DF06}">
      <dgm:prSet/>
      <dgm:spPr/>
      <dgm:t>
        <a:bodyPr/>
        <a:lstStyle/>
        <a:p>
          <a:endParaRPr lang="ru-RU"/>
        </a:p>
      </dgm:t>
    </dgm:pt>
    <dgm:pt modelId="{7E52F5AC-371A-4F9E-A652-A5EDE1E9B86C}" type="sibTrans" cxnId="{3F618B12-6E2A-4D57-8EA9-39345BB9DF06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работа в парах,  группах</a:t>
          </a:r>
          <a:endParaRPr lang="ru-RU" sz="1800" dirty="0">
            <a:solidFill>
              <a:srgbClr val="000000"/>
            </a:solidFill>
            <a:latin typeface="Georgia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рассматривание наглядных пособий</a:t>
          </a:r>
          <a:endParaRPr lang="ru-RU" sz="1800" dirty="0"/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7" custScaleX="143225" custScaleY="123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7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7" custScaleX="14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D2627A27-01EF-47A8-A7DA-52E71C0F2EA9}" type="pres">
      <dgm:prSet presAssocID="{6EDB7F2D-9EC1-4038-A85B-1D6E2B661092}" presName="node" presStyleLbl="node1" presStyleIdx="2" presStyleCnt="7" custScaleX="120846" custScaleY="158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AE726-7A65-4C5A-8203-9CE921933D27}" type="pres">
      <dgm:prSet presAssocID="{6EDB7F2D-9EC1-4038-A85B-1D6E2B661092}" presName="spNode" presStyleCnt="0"/>
      <dgm:spPr/>
    </dgm:pt>
    <dgm:pt modelId="{D2953E3C-9612-4A3A-A84B-F21D01504519}" type="pres">
      <dgm:prSet presAssocID="{7E52F5AC-371A-4F9E-A652-A5EDE1E9B86C}" presName="sibTrans" presStyleLbl="sibTrans1D1" presStyleIdx="2" presStyleCnt="7"/>
      <dgm:spPr/>
      <dgm:t>
        <a:bodyPr/>
        <a:lstStyle/>
        <a:p>
          <a:endParaRPr lang="ru-RU"/>
        </a:p>
      </dgm:t>
    </dgm:pt>
    <dgm:pt modelId="{9B15D92D-65D7-492A-90F4-198D89743A28}" type="pres">
      <dgm:prSet presAssocID="{3483CB75-08C4-48E3-8056-ED8EB064F5EE}" presName="node" presStyleLbl="node1" presStyleIdx="3" presStyleCnt="7" custScaleX="96934" custScaleY="135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DCCD4-97CC-4000-BCAA-5554698D9C68}" type="pres">
      <dgm:prSet presAssocID="{3483CB75-08C4-48E3-8056-ED8EB064F5EE}" presName="spNode" presStyleCnt="0"/>
      <dgm:spPr/>
    </dgm:pt>
    <dgm:pt modelId="{4C843A80-AEC7-4820-9566-628D69659E97}" type="pres">
      <dgm:prSet presAssocID="{3D1F7963-A1C6-4A5E-AA8E-C862887494AB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E292BD3-A10F-4B7A-B2D9-211245509B3F}" type="pres">
      <dgm:prSet presAssocID="{116D5D4D-5152-41B1-BE7A-A6F7492E8BA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EB901-3FC5-4842-A04B-E0250E313666}" type="pres">
      <dgm:prSet presAssocID="{116D5D4D-5152-41B1-BE7A-A6F7492E8BA8}" presName="spNode" presStyleCnt="0"/>
      <dgm:spPr/>
    </dgm:pt>
    <dgm:pt modelId="{A6DA5F8D-767A-4AE8-A8D9-0D7980595AFB}" type="pres">
      <dgm:prSet presAssocID="{86EE67E8-40C9-4DEC-9E8C-9C7BD7C8E7AF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5" presStyleCnt="7" custAng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6" presStyleCnt="7" custScaleX="131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5249756A-8CCF-476A-9B9C-18E365E2ECBE}" srcId="{D9573470-5193-4C30-8107-D524C2974DF7}" destId="{5B793AFF-82CB-45CF-9899-CD9B4A2D8037}" srcOrd="6" destOrd="0" parTransId="{2A1B0B0B-D62B-440A-8318-128C5A5592C1}" sibTransId="{622FE277-F99F-4D9B-88A7-99651F4B1D53}"/>
    <dgm:cxn modelId="{23F897A0-F173-4A3E-8535-EA99E3ACD937}" type="presOf" srcId="{116D5D4D-5152-41B1-BE7A-A6F7492E8BA8}" destId="{AE292BD3-A10F-4B7A-B2D9-211245509B3F}" srcOrd="0" destOrd="0" presId="urn:microsoft.com/office/officeart/2005/8/layout/cycle6"/>
    <dgm:cxn modelId="{E972BF45-309C-4142-AA61-0586C1C1BB43}" srcId="{D9573470-5193-4C30-8107-D524C2974DF7}" destId="{3483CB75-08C4-48E3-8056-ED8EB064F5EE}" srcOrd="3" destOrd="0" parTransId="{4098C8E7-EC38-4FB7-B588-48131F7E34F0}" sibTransId="{3D1F7963-A1C6-4A5E-AA8E-C862887494AB}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C5DC8AAC-AE3A-4A85-B33D-AB20CEB5090B}" type="presOf" srcId="{D591C11E-DB39-4536-8D9B-0F662848C7C4}" destId="{1B8AFD70-1956-4E16-A2AE-DC01730B45E5}" srcOrd="0" destOrd="0" presId="urn:microsoft.com/office/officeart/2005/8/layout/cycle6"/>
    <dgm:cxn modelId="{9F83F6FA-00A3-4180-92D4-43E073E5F13A}" type="presOf" srcId="{3483CB75-08C4-48E3-8056-ED8EB064F5EE}" destId="{9B15D92D-65D7-492A-90F4-198D89743A28}" srcOrd="0" destOrd="0" presId="urn:microsoft.com/office/officeart/2005/8/layout/cycle6"/>
    <dgm:cxn modelId="{E3A4480C-5C7F-4DE7-8A72-5DB4C78348AA}" type="presOf" srcId="{FB197FB2-46A8-49BF-893B-CA90CDDF9D2E}" destId="{B4E9A6F9-20A5-4CDD-BB5B-DAF33AE85B87}" srcOrd="0" destOrd="0" presId="urn:microsoft.com/office/officeart/2005/8/layout/cycle6"/>
    <dgm:cxn modelId="{8DD837CF-25ED-4818-95AC-56F59A050AB0}" type="presOf" srcId="{622FE277-F99F-4D9B-88A7-99651F4B1D53}" destId="{CA715DD9-56DB-4FE5-9936-7BD26EE48D1D}" srcOrd="0" destOrd="0" presId="urn:microsoft.com/office/officeart/2005/8/layout/cycle6"/>
    <dgm:cxn modelId="{7B6AE539-7650-4519-872D-308AA4D85949}" type="presOf" srcId="{F14FBCDA-3E10-4678-8B0A-A4C7B8B97265}" destId="{F078767A-A458-4A2B-B843-31870BDBE874}" srcOrd="0" destOrd="0" presId="urn:microsoft.com/office/officeart/2005/8/layout/cycle6"/>
    <dgm:cxn modelId="{781436F5-C81B-4995-9116-A3A1CF476FE2}" type="presOf" srcId="{92015B61-E918-4484-B989-ED304FA02CAC}" destId="{57EBF287-6312-4550-8CA9-FF77E79ADC83}" srcOrd="0" destOrd="0" presId="urn:microsoft.com/office/officeart/2005/8/layout/cycle6"/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E71A5934-A017-47B4-9467-32E4E0AC98AE}" type="presOf" srcId="{587F7BE9-CCCD-48C9-81BD-CCCBC9379564}" destId="{9E1AA54C-8A0C-453B-B031-63D4D00B0B7B}" srcOrd="0" destOrd="0" presId="urn:microsoft.com/office/officeart/2005/8/layout/cycle6"/>
    <dgm:cxn modelId="{DBFDBBE3-6676-4487-8036-C1D9FE67F646}" type="presOf" srcId="{3D1F7963-A1C6-4A5E-AA8E-C862887494AB}" destId="{4C843A80-AEC7-4820-9566-628D69659E97}" srcOrd="0" destOrd="0" presId="urn:microsoft.com/office/officeart/2005/8/layout/cycle6"/>
    <dgm:cxn modelId="{3F618B12-6E2A-4D57-8EA9-39345BB9DF06}" srcId="{D9573470-5193-4C30-8107-D524C2974DF7}" destId="{6EDB7F2D-9EC1-4038-A85B-1D6E2B661092}" srcOrd="2" destOrd="0" parTransId="{1A0CCB20-28FC-4350-AB32-F1F120FA82D9}" sibTransId="{7E52F5AC-371A-4F9E-A652-A5EDE1E9B86C}"/>
    <dgm:cxn modelId="{20AA18A5-3E3B-451C-B5E0-C3DC01900D5E}" type="presOf" srcId="{6EDB7F2D-9EC1-4038-A85B-1D6E2B661092}" destId="{D2627A27-01EF-47A8-A7DA-52E71C0F2EA9}" srcOrd="0" destOrd="0" presId="urn:microsoft.com/office/officeart/2005/8/layout/cycle6"/>
    <dgm:cxn modelId="{74BA9ACD-7945-4FA4-B44A-98D515F1558C}" type="presOf" srcId="{67A2DB13-57F2-475A-82FD-D76796FE3496}" destId="{83DC751C-4419-44EB-8AC5-744F426C352D}" srcOrd="0" destOrd="0" presId="urn:microsoft.com/office/officeart/2005/8/layout/cycle6"/>
    <dgm:cxn modelId="{FFC72A6F-2B2A-48E5-AA12-A4B1A7CD9F0E}" srcId="{D9573470-5193-4C30-8107-D524C2974DF7}" destId="{587F7BE9-CCCD-48C9-81BD-CCCBC9379564}" srcOrd="5" destOrd="0" parTransId="{72A03EB2-96C8-42FC-919B-AFD5773FE782}" sibTransId="{F14FBCDA-3E10-4678-8B0A-A4C7B8B97265}"/>
    <dgm:cxn modelId="{7391BE36-4B51-47BE-96DB-1052BD336585}" type="presOf" srcId="{D9573470-5193-4C30-8107-D524C2974DF7}" destId="{B2D92480-C710-47B7-911D-91F97254B008}" srcOrd="0" destOrd="0" presId="urn:microsoft.com/office/officeart/2005/8/layout/cycle6"/>
    <dgm:cxn modelId="{29F1432B-0ADC-4D37-A417-70C68A9E10A2}" type="presOf" srcId="{5B793AFF-82CB-45CF-9899-CD9B4A2D8037}" destId="{842CA694-61D0-4B29-BAC6-593D239D77B6}" srcOrd="0" destOrd="0" presId="urn:microsoft.com/office/officeart/2005/8/layout/cycle6"/>
    <dgm:cxn modelId="{AEC86588-9E8E-457E-B5D0-3A5EB0403763}" srcId="{D9573470-5193-4C30-8107-D524C2974DF7}" destId="{116D5D4D-5152-41B1-BE7A-A6F7492E8BA8}" srcOrd="4" destOrd="0" parTransId="{A400B0AA-6AC0-4EB8-A387-AE4BCF6AD1CD}" sibTransId="{86EE67E8-40C9-4DEC-9E8C-9C7BD7C8E7AF}"/>
    <dgm:cxn modelId="{94C94DBA-6209-4F1F-ADCE-6E5C4AA9378A}" type="presOf" srcId="{7E52F5AC-371A-4F9E-A652-A5EDE1E9B86C}" destId="{D2953E3C-9612-4A3A-A84B-F21D01504519}" srcOrd="0" destOrd="0" presId="urn:microsoft.com/office/officeart/2005/8/layout/cycle6"/>
    <dgm:cxn modelId="{ACBFB0C6-9BD7-4B6A-A7EE-1C567695D3CB}" type="presOf" srcId="{86EE67E8-40C9-4DEC-9E8C-9C7BD7C8E7AF}" destId="{A6DA5F8D-767A-4AE8-A8D9-0D7980595AFB}" srcOrd="0" destOrd="0" presId="urn:microsoft.com/office/officeart/2005/8/layout/cycle6"/>
    <dgm:cxn modelId="{EF495ADF-4E96-4AD8-B683-5A254F023FA3}" type="presParOf" srcId="{B2D92480-C710-47B7-911D-91F97254B008}" destId="{57EBF287-6312-4550-8CA9-FF77E79ADC83}" srcOrd="0" destOrd="0" presId="urn:microsoft.com/office/officeart/2005/8/layout/cycle6"/>
    <dgm:cxn modelId="{CD395DE6-510B-49AC-9AD8-BDA2B51D1E3A}" type="presParOf" srcId="{B2D92480-C710-47B7-911D-91F97254B008}" destId="{461AE445-7796-47F8-9CF2-DFC5DB07B43E}" srcOrd="1" destOrd="0" presId="urn:microsoft.com/office/officeart/2005/8/layout/cycle6"/>
    <dgm:cxn modelId="{24729A31-76AD-49C1-8087-3E16A36D96A8}" type="presParOf" srcId="{B2D92480-C710-47B7-911D-91F97254B008}" destId="{B4E9A6F9-20A5-4CDD-BB5B-DAF33AE85B87}" srcOrd="2" destOrd="0" presId="urn:microsoft.com/office/officeart/2005/8/layout/cycle6"/>
    <dgm:cxn modelId="{5302F233-F2EB-40FB-A65F-71EB4B16ED09}" type="presParOf" srcId="{B2D92480-C710-47B7-911D-91F97254B008}" destId="{1B8AFD70-1956-4E16-A2AE-DC01730B45E5}" srcOrd="3" destOrd="0" presId="urn:microsoft.com/office/officeart/2005/8/layout/cycle6"/>
    <dgm:cxn modelId="{414C0AB9-E20A-4FC3-80CC-5B5A7A52A816}" type="presParOf" srcId="{B2D92480-C710-47B7-911D-91F97254B008}" destId="{DC0CE0AA-7DB4-45FA-B11D-74BF2CEC7DC0}" srcOrd="4" destOrd="0" presId="urn:microsoft.com/office/officeart/2005/8/layout/cycle6"/>
    <dgm:cxn modelId="{F8046952-F0A4-42B1-A45C-8202160980ED}" type="presParOf" srcId="{B2D92480-C710-47B7-911D-91F97254B008}" destId="{83DC751C-4419-44EB-8AC5-744F426C352D}" srcOrd="5" destOrd="0" presId="urn:microsoft.com/office/officeart/2005/8/layout/cycle6"/>
    <dgm:cxn modelId="{B79E460A-0FA3-4668-8777-01E78681E8B1}" type="presParOf" srcId="{B2D92480-C710-47B7-911D-91F97254B008}" destId="{D2627A27-01EF-47A8-A7DA-52E71C0F2EA9}" srcOrd="6" destOrd="0" presId="urn:microsoft.com/office/officeart/2005/8/layout/cycle6"/>
    <dgm:cxn modelId="{45539974-33A3-475E-9060-1A1AD05BB958}" type="presParOf" srcId="{B2D92480-C710-47B7-911D-91F97254B008}" destId="{C72AE726-7A65-4C5A-8203-9CE921933D27}" srcOrd="7" destOrd="0" presId="urn:microsoft.com/office/officeart/2005/8/layout/cycle6"/>
    <dgm:cxn modelId="{39ED1B9C-57BC-4DCE-8611-D49841B6BB3E}" type="presParOf" srcId="{B2D92480-C710-47B7-911D-91F97254B008}" destId="{D2953E3C-9612-4A3A-A84B-F21D01504519}" srcOrd="8" destOrd="0" presId="urn:microsoft.com/office/officeart/2005/8/layout/cycle6"/>
    <dgm:cxn modelId="{18E0AAFB-E647-4F99-9182-463F92420016}" type="presParOf" srcId="{B2D92480-C710-47B7-911D-91F97254B008}" destId="{9B15D92D-65D7-492A-90F4-198D89743A28}" srcOrd="9" destOrd="0" presId="urn:microsoft.com/office/officeart/2005/8/layout/cycle6"/>
    <dgm:cxn modelId="{1080DBD6-08C5-465C-ADC8-BEE9DDAA57BD}" type="presParOf" srcId="{B2D92480-C710-47B7-911D-91F97254B008}" destId="{9A0DCCD4-97CC-4000-BCAA-5554698D9C68}" srcOrd="10" destOrd="0" presId="urn:microsoft.com/office/officeart/2005/8/layout/cycle6"/>
    <dgm:cxn modelId="{BA352B80-1F40-44B9-AF9A-23D3FBEEE8AB}" type="presParOf" srcId="{B2D92480-C710-47B7-911D-91F97254B008}" destId="{4C843A80-AEC7-4820-9566-628D69659E97}" srcOrd="11" destOrd="0" presId="urn:microsoft.com/office/officeart/2005/8/layout/cycle6"/>
    <dgm:cxn modelId="{CCAE8805-1BBC-4F8A-8749-2F369DA95630}" type="presParOf" srcId="{B2D92480-C710-47B7-911D-91F97254B008}" destId="{AE292BD3-A10F-4B7A-B2D9-211245509B3F}" srcOrd="12" destOrd="0" presId="urn:microsoft.com/office/officeart/2005/8/layout/cycle6"/>
    <dgm:cxn modelId="{1D3C4DEF-8D5A-473E-8039-D5622462BEC7}" type="presParOf" srcId="{B2D92480-C710-47B7-911D-91F97254B008}" destId="{011EB901-3FC5-4842-A04B-E0250E313666}" srcOrd="13" destOrd="0" presId="urn:microsoft.com/office/officeart/2005/8/layout/cycle6"/>
    <dgm:cxn modelId="{6A40D27E-B00D-4A7C-B926-37725B69D21C}" type="presParOf" srcId="{B2D92480-C710-47B7-911D-91F97254B008}" destId="{A6DA5F8D-767A-4AE8-A8D9-0D7980595AFB}" srcOrd="14" destOrd="0" presId="urn:microsoft.com/office/officeart/2005/8/layout/cycle6"/>
    <dgm:cxn modelId="{40B24EB3-C93A-4DC5-A96E-677A12A8D29D}" type="presParOf" srcId="{B2D92480-C710-47B7-911D-91F97254B008}" destId="{9E1AA54C-8A0C-453B-B031-63D4D00B0B7B}" srcOrd="15" destOrd="0" presId="urn:microsoft.com/office/officeart/2005/8/layout/cycle6"/>
    <dgm:cxn modelId="{18C7B840-0E94-413E-BFC5-38A379E5BCB0}" type="presParOf" srcId="{B2D92480-C710-47B7-911D-91F97254B008}" destId="{D3CF747E-D173-45DC-8F92-7BAFF9465FE4}" srcOrd="16" destOrd="0" presId="urn:microsoft.com/office/officeart/2005/8/layout/cycle6"/>
    <dgm:cxn modelId="{D7E379F3-AB30-4BD6-80EA-2C60BE280CBF}" type="presParOf" srcId="{B2D92480-C710-47B7-911D-91F97254B008}" destId="{F078767A-A458-4A2B-B843-31870BDBE874}" srcOrd="17" destOrd="0" presId="urn:microsoft.com/office/officeart/2005/8/layout/cycle6"/>
    <dgm:cxn modelId="{4BEC08B9-586D-443A-96C7-5176AA41B4A8}" type="presParOf" srcId="{B2D92480-C710-47B7-911D-91F97254B008}" destId="{842CA694-61D0-4B29-BAC6-593D239D77B6}" srcOrd="18" destOrd="0" presId="urn:microsoft.com/office/officeart/2005/8/layout/cycle6"/>
    <dgm:cxn modelId="{BE6C5C94-38DB-4166-83A4-698F2EA2BB6E}" type="presParOf" srcId="{B2D92480-C710-47B7-911D-91F97254B008}" destId="{05FA284D-98FC-49B2-9E50-57939F78CAF3}" srcOrd="19" destOrd="0" presId="urn:microsoft.com/office/officeart/2005/8/layout/cycle6"/>
    <dgm:cxn modelId="{355EDB8F-619F-4B6C-81C2-A5FD89C25FBF}" type="presParOf" srcId="{B2D92480-C710-47B7-911D-91F97254B008}" destId="{CA715DD9-56DB-4FE5-9936-7BD26EE48D1D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PT Sans"/>
            </a:rPr>
            <a:t>дифференциация работы по степени самостоятельности обучающихся</a:t>
          </a:r>
          <a:endParaRPr lang="ru-RU" sz="1800" dirty="0"/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PT Sans"/>
            </a:rPr>
            <a:t>дифференциация работы по характеру помощи обучающимся</a:t>
          </a:r>
          <a:endParaRPr lang="ru-RU" sz="1800" dirty="0">
            <a:solidFill>
              <a:srgbClr val="000000"/>
            </a:solidFill>
            <a:latin typeface="Times New Roman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PT Sans"/>
            </a:rPr>
            <a:t>дифференциация заданий по объёму учебного материала</a:t>
          </a:r>
          <a:endParaRPr lang="ru-RU" sz="1800" dirty="0">
            <a:solidFill>
              <a:srgbClr val="000000"/>
            </a:solidFill>
            <a:latin typeface="Georgia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PT Sans"/>
            </a:rPr>
            <a:t>дифференциация учебных заданий по уровню трудности</a:t>
          </a:r>
          <a:endParaRPr lang="ru-RU" sz="1800" dirty="0"/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4" custScaleX="143225" custScaleY="969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4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4" custScaleX="14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4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2" presStyleCnt="4" custAng="0" custScaleX="137144" custScaleY="1159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2" presStyleCnt="4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3" presStyleCnt="4" custScaleX="135013" custScaleY="105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8C312767-058B-4712-893F-4E56374B0762}" type="presOf" srcId="{D9573470-5193-4C30-8107-D524C2974DF7}" destId="{B2D92480-C710-47B7-911D-91F97254B008}" srcOrd="0" destOrd="0" presId="urn:microsoft.com/office/officeart/2005/8/layout/cycle6"/>
    <dgm:cxn modelId="{5249756A-8CCF-476A-9B9C-18E365E2ECBE}" srcId="{D9573470-5193-4C30-8107-D524C2974DF7}" destId="{5B793AFF-82CB-45CF-9899-CD9B4A2D8037}" srcOrd="3" destOrd="0" parTransId="{2A1B0B0B-D62B-440A-8318-128C5A5592C1}" sibTransId="{622FE277-F99F-4D9B-88A7-99651F4B1D53}"/>
    <dgm:cxn modelId="{31805F46-0DDC-415D-93C3-3FA74BBE3205}" type="presOf" srcId="{5B793AFF-82CB-45CF-9899-CD9B4A2D8037}" destId="{842CA694-61D0-4B29-BAC6-593D239D77B6}" srcOrd="0" destOrd="0" presId="urn:microsoft.com/office/officeart/2005/8/layout/cycle6"/>
    <dgm:cxn modelId="{AB7D26DD-D106-4D6F-9858-176FADF56B23}" type="presOf" srcId="{F14FBCDA-3E10-4678-8B0A-A4C7B8B97265}" destId="{F078767A-A458-4A2B-B843-31870BDBE874}" srcOrd="0" destOrd="0" presId="urn:microsoft.com/office/officeart/2005/8/layout/cycle6"/>
    <dgm:cxn modelId="{29E2383F-A7B0-4323-A23A-E5AD4BAA4C53}" type="presOf" srcId="{D591C11E-DB39-4536-8D9B-0F662848C7C4}" destId="{1B8AFD70-1956-4E16-A2AE-DC01730B45E5}" srcOrd="0" destOrd="0" presId="urn:microsoft.com/office/officeart/2005/8/layout/cycle6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7AC2CD73-D0F3-476E-8A4E-3AC88E96D2DB}" type="presOf" srcId="{622FE277-F99F-4D9B-88A7-99651F4B1D53}" destId="{CA715DD9-56DB-4FE5-9936-7BD26EE48D1D}" srcOrd="0" destOrd="0" presId="urn:microsoft.com/office/officeart/2005/8/layout/cycle6"/>
    <dgm:cxn modelId="{FFC72A6F-2B2A-48E5-AA12-A4B1A7CD9F0E}" srcId="{D9573470-5193-4C30-8107-D524C2974DF7}" destId="{587F7BE9-CCCD-48C9-81BD-CCCBC9379564}" srcOrd="2" destOrd="0" parTransId="{72A03EB2-96C8-42FC-919B-AFD5773FE782}" sibTransId="{F14FBCDA-3E10-4678-8B0A-A4C7B8B97265}"/>
    <dgm:cxn modelId="{29A03CCC-E867-4501-8323-28B30DD13EFC}" type="presOf" srcId="{92015B61-E918-4484-B989-ED304FA02CAC}" destId="{57EBF287-6312-4550-8CA9-FF77E79ADC83}" srcOrd="0" destOrd="0" presId="urn:microsoft.com/office/officeart/2005/8/layout/cycle6"/>
    <dgm:cxn modelId="{AF6BF1EF-C8F2-423E-8877-13315DA5CB57}" type="presOf" srcId="{587F7BE9-CCCD-48C9-81BD-CCCBC9379564}" destId="{9E1AA54C-8A0C-453B-B031-63D4D00B0B7B}" srcOrd="0" destOrd="0" presId="urn:microsoft.com/office/officeart/2005/8/layout/cycle6"/>
    <dgm:cxn modelId="{7E370495-F418-4C36-B17F-FEB88B3CAF4C}" type="presOf" srcId="{FB197FB2-46A8-49BF-893B-CA90CDDF9D2E}" destId="{B4E9A6F9-20A5-4CDD-BB5B-DAF33AE85B87}" srcOrd="0" destOrd="0" presId="urn:microsoft.com/office/officeart/2005/8/layout/cycle6"/>
    <dgm:cxn modelId="{CA2E7EFD-ADEB-48CE-8808-9A51476D9603}" type="presOf" srcId="{67A2DB13-57F2-475A-82FD-D76796FE3496}" destId="{83DC751C-4419-44EB-8AC5-744F426C352D}" srcOrd="0" destOrd="0" presId="urn:microsoft.com/office/officeart/2005/8/layout/cycle6"/>
    <dgm:cxn modelId="{F1A3C9FC-2E08-4801-A667-03A72A69BEF5}" type="presParOf" srcId="{B2D92480-C710-47B7-911D-91F97254B008}" destId="{57EBF287-6312-4550-8CA9-FF77E79ADC83}" srcOrd="0" destOrd="0" presId="urn:microsoft.com/office/officeart/2005/8/layout/cycle6"/>
    <dgm:cxn modelId="{9BA7B67E-5CF8-43EE-9345-4642698E72C8}" type="presParOf" srcId="{B2D92480-C710-47B7-911D-91F97254B008}" destId="{461AE445-7796-47F8-9CF2-DFC5DB07B43E}" srcOrd="1" destOrd="0" presId="urn:microsoft.com/office/officeart/2005/8/layout/cycle6"/>
    <dgm:cxn modelId="{DBB6A52B-20BA-482A-814B-656D341CBEEE}" type="presParOf" srcId="{B2D92480-C710-47B7-911D-91F97254B008}" destId="{B4E9A6F9-20A5-4CDD-BB5B-DAF33AE85B87}" srcOrd="2" destOrd="0" presId="urn:microsoft.com/office/officeart/2005/8/layout/cycle6"/>
    <dgm:cxn modelId="{05839E14-6343-4DB2-AF55-2F7EA7D9F2DA}" type="presParOf" srcId="{B2D92480-C710-47B7-911D-91F97254B008}" destId="{1B8AFD70-1956-4E16-A2AE-DC01730B45E5}" srcOrd="3" destOrd="0" presId="urn:microsoft.com/office/officeart/2005/8/layout/cycle6"/>
    <dgm:cxn modelId="{4F75D8EF-2335-4BFF-BC46-04395DC0AE90}" type="presParOf" srcId="{B2D92480-C710-47B7-911D-91F97254B008}" destId="{DC0CE0AA-7DB4-45FA-B11D-74BF2CEC7DC0}" srcOrd="4" destOrd="0" presId="urn:microsoft.com/office/officeart/2005/8/layout/cycle6"/>
    <dgm:cxn modelId="{043892F1-6BE3-4877-9A6D-477CEBED74D7}" type="presParOf" srcId="{B2D92480-C710-47B7-911D-91F97254B008}" destId="{83DC751C-4419-44EB-8AC5-744F426C352D}" srcOrd="5" destOrd="0" presId="urn:microsoft.com/office/officeart/2005/8/layout/cycle6"/>
    <dgm:cxn modelId="{BF160622-4904-4196-A217-5E1A49490B24}" type="presParOf" srcId="{B2D92480-C710-47B7-911D-91F97254B008}" destId="{9E1AA54C-8A0C-453B-B031-63D4D00B0B7B}" srcOrd="6" destOrd="0" presId="urn:microsoft.com/office/officeart/2005/8/layout/cycle6"/>
    <dgm:cxn modelId="{F29D7A03-C027-4B96-94F0-4A3B3B581A5F}" type="presParOf" srcId="{B2D92480-C710-47B7-911D-91F97254B008}" destId="{D3CF747E-D173-45DC-8F92-7BAFF9465FE4}" srcOrd="7" destOrd="0" presId="urn:microsoft.com/office/officeart/2005/8/layout/cycle6"/>
    <dgm:cxn modelId="{62817834-442D-409E-9BD3-18E7AACA31AF}" type="presParOf" srcId="{B2D92480-C710-47B7-911D-91F97254B008}" destId="{F078767A-A458-4A2B-B843-31870BDBE874}" srcOrd="8" destOrd="0" presId="urn:microsoft.com/office/officeart/2005/8/layout/cycle6"/>
    <dgm:cxn modelId="{D77AF334-B036-4B43-ADC2-EEB4F0E14DE6}" type="presParOf" srcId="{B2D92480-C710-47B7-911D-91F97254B008}" destId="{842CA694-61D0-4B29-BAC6-593D239D77B6}" srcOrd="9" destOrd="0" presId="urn:microsoft.com/office/officeart/2005/8/layout/cycle6"/>
    <dgm:cxn modelId="{BB9648FB-90C2-460E-B4FB-892F7FA91389}" type="presParOf" srcId="{B2D92480-C710-47B7-911D-91F97254B008}" destId="{05FA284D-98FC-49B2-9E50-57939F78CAF3}" srcOrd="10" destOrd="0" presId="urn:microsoft.com/office/officeart/2005/8/layout/cycle6"/>
    <dgm:cxn modelId="{4E3E2960-19A9-4E47-9622-EB248E6BE168}" type="presParOf" srcId="{B2D92480-C710-47B7-911D-91F97254B008}" destId="{CA715DD9-56DB-4FE5-9936-7BD26EE48D1D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73470-5193-4C30-8107-D524C2974DF7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93AFF-82CB-45CF-9899-CD9B4A2D8037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внимание к каждому мнению обучающегося</a:t>
          </a:r>
          <a:endParaRPr lang="ru-RU" sz="1800" dirty="0"/>
        </a:p>
      </dgm:t>
    </dgm:pt>
    <dgm:pt modelId="{2A1B0B0B-D62B-440A-8318-128C5A5592C1}" type="parTrans" cxnId="{5249756A-8CCF-476A-9B9C-18E365E2ECBE}">
      <dgm:prSet/>
      <dgm:spPr/>
      <dgm:t>
        <a:bodyPr/>
        <a:lstStyle/>
        <a:p>
          <a:endParaRPr lang="ru-RU"/>
        </a:p>
      </dgm:t>
    </dgm:pt>
    <dgm:pt modelId="{622FE277-F99F-4D9B-88A7-99651F4B1D53}" type="sibTrans" cxnId="{5249756A-8CCF-476A-9B9C-18E365E2ECBE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587F7BE9-CCCD-48C9-81BD-CCCBC937956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тактичное исправление допущенных ошибок</a:t>
          </a:r>
          <a:endParaRPr lang="ru-RU" sz="1800" dirty="0">
            <a:solidFill>
              <a:srgbClr val="000000"/>
            </a:solidFill>
            <a:latin typeface="Times New Roman"/>
          </a:endParaRPr>
        </a:p>
      </dgm:t>
    </dgm:pt>
    <dgm:pt modelId="{72A03EB2-96C8-42FC-919B-AFD5773FE782}" type="parTrans" cxnId="{FFC72A6F-2B2A-48E5-AA12-A4B1A7CD9F0E}">
      <dgm:prSet/>
      <dgm:spPr/>
      <dgm:t>
        <a:bodyPr/>
        <a:lstStyle/>
        <a:p>
          <a:endParaRPr lang="ru-RU"/>
        </a:p>
      </dgm:t>
    </dgm:pt>
    <dgm:pt modelId="{F14FBCDA-3E10-4678-8B0A-A4C7B8B97265}" type="sibTrans" cxnId="{FFC72A6F-2B2A-48E5-AA12-A4B1A7CD9F0E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116D5D4D-5152-41B1-BE7A-A6F7492E8BA8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создание ситуации успеха</a:t>
          </a:r>
          <a:endParaRPr lang="ru-RU" sz="1800" dirty="0"/>
        </a:p>
      </dgm:t>
    </dgm:pt>
    <dgm:pt modelId="{A400B0AA-6AC0-4EB8-A387-AE4BCF6AD1CD}" type="parTrans" cxnId="{AEC86588-9E8E-457E-B5D0-3A5EB0403763}">
      <dgm:prSet/>
      <dgm:spPr/>
      <dgm:t>
        <a:bodyPr/>
        <a:lstStyle/>
        <a:p>
          <a:endParaRPr lang="ru-RU"/>
        </a:p>
      </dgm:t>
    </dgm:pt>
    <dgm:pt modelId="{86EE67E8-40C9-4DEC-9E8C-9C7BD7C8E7AF}" type="sibTrans" cxnId="{AEC86588-9E8E-457E-B5D0-3A5EB040376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3483CB75-08C4-48E3-8056-ED8EB064F5EE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обращение к студенту  по имени</a:t>
          </a:r>
          <a:endParaRPr lang="ru-RU" sz="1800" dirty="0"/>
        </a:p>
      </dgm:t>
    </dgm:pt>
    <dgm:pt modelId="{4098C8E7-EC38-4FB7-B588-48131F7E34F0}" type="parTrans" cxnId="{E972BF45-309C-4142-AA61-0586C1C1BB43}">
      <dgm:prSet/>
      <dgm:spPr/>
      <dgm:t>
        <a:bodyPr/>
        <a:lstStyle/>
        <a:p>
          <a:endParaRPr lang="ru-RU"/>
        </a:p>
      </dgm:t>
    </dgm:pt>
    <dgm:pt modelId="{3D1F7963-A1C6-4A5E-AA8E-C862887494AB}" type="sibTrans" cxnId="{E972BF45-309C-4142-AA61-0586C1C1BB43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6EDB7F2D-9EC1-4038-A85B-1D6E2B661092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строки из стихотворения или народная мудрость, корректный юмор</a:t>
          </a:r>
          <a:endParaRPr lang="ru-RU" sz="1800" dirty="0"/>
        </a:p>
      </dgm:t>
    </dgm:pt>
    <dgm:pt modelId="{1A0CCB20-28FC-4350-AB32-F1F120FA82D9}" type="parTrans" cxnId="{3F618B12-6E2A-4D57-8EA9-39345BB9DF06}">
      <dgm:prSet/>
      <dgm:spPr/>
      <dgm:t>
        <a:bodyPr/>
        <a:lstStyle/>
        <a:p>
          <a:endParaRPr lang="ru-RU"/>
        </a:p>
      </dgm:t>
    </dgm:pt>
    <dgm:pt modelId="{7E52F5AC-371A-4F9E-A652-A5EDE1E9B86C}" type="sibTrans" cxnId="{3F618B12-6E2A-4D57-8EA9-39345BB9DF06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D591C11E-DB39-4536-8D9B-0F662848C7C4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спокойная интонация речи</a:t>
          </a:r>
          <a:endParaRPr lang="ru-RU" sz="1800" dirty="0">
            <a:solidFill>
              <a:srgbClr val="000000"/>
            </a:solidFill>
            <a:latin typeface="Georgia"/>
          </a:endParaRPr>
        </a:p>
      </dgm:t>
    </dgm:pt>
    <dgm:pt modelId="{CA1F24FB-254F-43EA-9464-9C2F1A07D304}" type="parTrans" cxnId="{64EB10B5-B670-4ADE-8C6F-04A0ECC83024}">
      <dgm:prSet/>
      <dgm:spPr/>
      <dgm:t>
        <a:bodyPr/>
        <a:lstStyle/>
        <a:p>
          <a:endParaRPr lang="ru-RU"/>
        </a:p>
      </dgm:t>
    </dgm:pt>
    <dgm:pt modelId="{67A2DB13-57F2-475A-82FD-D76796FE3496}" type="sibTrans" cxnId="{64EB10B5-B670-4ADE-8C6F-04A0ECC83024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92015B61-E918-4484-B989-ED304FA02CAC}">
      <dgm:prSet custT="1"/>
      <dgm:spPr>
        <a:solidFill>
          <a:srgbClr val="FFFF00"/>
        </a:solidFill>
        <a:ln>
          <a:solidFill>
            <a:schemeClr val="bg2">
              <a:lumMod val="25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rgbClr val="000000"/>
              </a:solidFill>
              <a:latin typeface="Times New Roman"/>
            </a:rPr>
            <a:t>улыбка</a:t>
          </a:r>
          <a:endParaRPr lang="ru-RU" sz="1800" dirty="0"/>
        </a:p>
      </dgm:t>
    </dgm:pt>
    <dgm:pt modelId="{7FA8288F-A9C6-41E3-B184-7A8D0BDD8D6F}" type="parTrans" cxnId="{E7D115F5-1880-465D-93AD-7B3A6BC1F36C}">
      <dgm:prSet/>
      <dgm:spPr/>
      <dgm:t>
        <a:bodyPr/>
        <a:lstStyle/>
        <a:p>
          <a:endParaRPr lang="ru-RU"/>
        </a:p>
      </dgm:t>
    </dgm:pt>
    <dgm:pt modelId="{FB197FB2-46A8-49BF-893B-CA90CDDF9D2E}" type="sibTrans" cxnId="{E7D115F5-1880-465D-93AD-7B3A6BC1F36C}">
      <dgm:prSet/>
      <dgm:spPr>
        <a:solidFill>
          <a:schemeClr val="accent1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2D92480-C710-47B7-911D-91F97254B008}" type="pres">
      <dgm:prSet presAssocID="{D9573470-5193-4C30-8107-D524C2974DF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EBF287-6312-4550-8CA9-FF77E79ADC83}" type="pres">
      <dgm:prSet presAssocID="{92015B61-E918-4484-B989-ED304FA02CAC}" presName="node" presStyleLbl="node1" presStyleIdx="0" presStyleCnt="7" custScaleX="143225" custScaleY="652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AE445-7796-47F8-9CF2-DFC5DB07B43E}" type="pres">
      <dgm:prSet presAssocID="{92015B61-E918-4484-B989-ED304FA02CAC}" presName="spNode" presStyleCnt="0"/>
      <dgm:spPr/>
    </dgm:pt>
    <dgm:pt modelId="{B4E9A6F9-20A5-4CDD-BB5B-DAF33AE85B87}" type="pres">
      <dgm:prSet presAssocID="{FB197FB2-46A8-49BF-893B-CA90CDDF9D2E}" presName="sibTrans" presStyleLbl="sibTrans1D1" presStyleIdx="0" presStyleCnt="7"/>
      <dgm:spPr/>
      <dgm:t>
        <a:bodyPr/>
        <a:lstStyle/>
        <a:p>
          <a:endParaRPr lang="ru-RU"/>
        </a:p>
      </dgm:t>
    </dgm:pt>
    <dgm:pt modelId="{1B8AFD70-1956-4E16-A2AE-DC01730B45E5}" type="pres">
      <dgm:prSet presAssocID="{D591C11E-DB39-4536-8D9B-0F662848C7C4}" presName="node" presStyleLbl="node1" presStyleIdx="1" presStyleCnt="7" custScaleX="148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CE0AA-7DB4-45FA-B11D-74BF2CEC7DC0}" type="pres">
      <dgm:prSet presAssocID="{D591C11E-DB39-4536-8D9B-0F662848C7C4}" presName="spNode" presStyleCnt="0"/>
      <dgm:spPr/>
    </dgm:pt>
    <dgm:pt modelId="{83DC751C-4419-44EB-8AC5-744F426C352D}" type="pres">
      <dgm:prSet presAssocID="{67A2DB13-57F2-475A-82FD-D76796FE349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D2627A27-01EF-47A8-A7DA-52E71C0F2EA9}" type="pres">
      <dgm:prSet presAssocID="{6EDB7F2D-9EC1-4038-A85B-1D6E2B661092}" presName="node" presStyleLbl="node1" presStyleIdx="2" presStyleCnt="7" custScaleX="157738" custScaleY="158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AE726-7A65-4C5A-8203-9CE921933D27}" type="pres">
      <dgm:prSet presAssocID="{6EDB7F2D-9EC1-4038-A85B-1D6E2B661092}" presName="spNode" presStyleCnt="0"/>
      <dgm:spPr/>
    </dgm:pt>
    <dgm:pt modelId="{D2953E3C-9612-4A3A-A84B-F21D01504519}" type="pres">
      <dgm:prSet presAssocID="{7E52F5AC-371A-4F9E-A652-A5EDE1E9B86C}" presName="sibTrans" presStyleLbl="sibTrans1D1" presStyleIdx="2" presStyleCnt="7"/>
      <dgm:spPr/>
      <dgm:t>
        <a:bodyPr/>
        <a:lstStyle/>
        <a:p>
          <a:endParaRPr lang="ru-RU"/>
        </a:p>
      </dgm:t>
    </dgm:pt>
    <dgm:pt modelId="{9B15D92D-65D7-492A-90F4-198D89743A28}" type="pres">
      <dgm:prSet presAssocID="{3483CB75-08C4-48E3-8056-ED8EB064F5EE}" presName="node" presStyleLbl="node1" presStyleIdx="3" presStyleCnt="7" custScaleX="115148" custScaleY="135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DCCD4-97CC-4000-BCAA-5554698D9C68}" type="pres">
      <dgm:prSet presAssocID="{3483CB75-08C4-48E3-8056-ED8EB064F5EE}" presName="spNode" presStyleCnt="0"/>
      <dgm:spPr/>
    </dgm:pt>
    <dgm:pt modelId="{4C843A80-AEC7-4820-9566-628D69659E97}" type="pres">
      <dgm:prSet presAssocID="{3D1F7963-A1C6-4A5E-AA8E-C862887494AB}" presName="sibTrans" presStyleLbl="sibTrans1D1" presStyleIdx="3" presStyleCnt="7"/>
      <dgm:spPr/>
      <dgm:t>
        <a:bodyPr/>
        <a:lstStyle/>
        <a:p>
          <a:endParaRPr lang="ru-RU"/>
        </a:p>
      </dgm:t>
    </dgm:pt>
    <dgm:pt modelId="{AE292BD3-A10F-4B7A-B2D9-211245509B3F}" type="pres">
      <dgm:prSet presAssocID="{116D5D4D-5152-41B1-BE7A-A6F7492E8BA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EB901-3FC5-4842-A04B-E0250E313666}" type="pres">
      <dgm:prSet presAssocID="{116D5D4D-5152-41B1-BE7A-A6F7492E8BA8}" presName="spNode" presStyleCnt="0"/>
      <dgm:spPr/>
    </dgm:pt>
    <dgm:pt modelId="{A6DA5F8D-767A-4AE8-A8D9-0D7980595AFB}" type="pres">
      <dgm:prSet presAssocID="{86EE67E8-40C9-4DEC-9E8C-9C7BD7C8E7AF}" presName="sibTrans" presStyleLbl="sibTrans1D1" presStyleIdx="4" presStyleCnt="7"/>
      <dgm:spPr/>
      <dgm:t>
        <a:bodyPr/>
        <a:lstStyle/>
        <a:p>
          <a:endParaRPr lang="ru-RU"/>
        </a:p>
      </dgm:t>
    </dgm:pt>
    <dgm:pt modelId="{9E1AA54C-8A0C-453B-B031-63D4D00B0B7B}" type="pres">
      <dgm:prSet presAssocID="{587F7BE9-CCCD-48C9-81BD-CCCBC9379564}" presName="node" presStyleLbl="node1" presStyleIdx="5" presStyleCnt="7" custAng="0" custScaleX="16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F747E-D173-45DC-8F92-7BAFF9465FE4}" type="pres">
      <dgm:prSet presAssocID="{587F7BE9-CCCD-48C9-81BD-CCCBC9379564}" presName="spNode" presStyleCnt="0"/>
      <dgm:spPr/>
    </dgm:pt>
    <dgm:pt modelId="{F078767A-A458-4A2B-B843-31870BDBE874}" type="pres">
      <dgm:prSet presAssocID="{F14FBCDA-3E10-4678-8B0A-A4C7B8B97265}" presName="sibTrans" presStyleLbl="sibTrans1D1" presStyleIdx="5" presStyleCnt="7"/>
      <dgm:spPr/>
      <dgm:t>
        <a:bodyPr/>
        <a:lstStyle/>
        <a:p>
          <a:endParaRPr lang="ru-RU"/>
        </a:p>
      </dgm:t>
    </dgm:pt>
    <dgm:pt modelId="{842CA694-61D0-4B29-BAC6-593D239D77B6}" type="pres">
      <dgm:prSet presAssocID="{5B793AFF-82CB-45CF-9899-CD9B4A2D8037}" presName="node" presStyleLbl="node1" presStyleIdx="6" presStyleCnt="7" custScaleX="131702" custScaleY="1110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A284D-98FC-49B2-9E50-57939F78CAF3}" type="pres">
      <dgm:prSet presAssocID="{5B793AFF-82CB-45CF-9899-CD9B4A2D8037}" presName="spNode" presStyleCnt="0"/>
      <dgm:spPr/>
    </dgm:pt>
    <dgm:pt modelId="{CA715DD9-56DB-4FE5-9936-7BD26EE48D1D}" type="pres">
      <dgm:prSet presAssocID="{622FE277-F99F-4D9B-88A7-99651F4B1D53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E7D115F5-1880-465D-93AD-7B3A6BC1F36C}" srcId="{D9573470-5193-4C30-8107-D524C2974DF7}" destId="{92015B61-E918-4484-B989-ED304FA02CAC}" srcOrd="0" destOrd="0" parTransId="{7FA8288F-A9C6-41E3-B184-7A8D0BDD8D6F}" sibTransId="{FB197FB2-46A8-49BF-893B-CA90CDDF9D2E}"/>
    <dgm:cxn modelId="{7251DF94-91C2-491B-8CE3-22AA01E95671}" type="presOf" srcId="{3D1F7963-A1C6-4A5E-AA8E-C862887494AB}" destId="{4C843A80-AEC7-4820-9566-628D69659E97}" srcOrd="0" destOrd="0" presId="urn:microsoft.com/office/officeart/2005/8/layout/cycle6"/>
    <dgm:cxn modelId="{65FC40B7-CA50-48D7-978C-DFC078DDA3A3}" type="presOf" srcId="{3483CB75-08C4-48E3-8056-ED8EB064F5EE}" destId="{9B15D92D-65D7-492A-90F4-198D89743A28}" srcOrd="0" destOrd="0" presId="urn:microsoft.com/office/officeart/2005/8/layout/cycle6"/>
    <dgm:cxn modelId="{9734377A-A122-4885-9AD5-C832BFCDDB88}" type="presOf" srcId="{D591C11E-DB39-4536-8D9B-0F662848C7C4}" destId="{1B8AFD70-1956-4E16-A2AE-DC01730B45E5}" srcOrd="0" destOrd="0" presId="urn:microsoft.com/office/officeart/2005/8/layout/cycle6"/>
    <dgm:cxn modelId="{5249756A-8CCF-476A-9B9C-18E365E2ECBE}" srcId="{D9573470-5193-4C30-8107-D524C2974DF7}" destId="{5B793AFF-82CB-45CF-9899-CD9B4A2D8037}" srcOrd="6" destOrd="0" parTransId="{2A1B0B0B-D62B-440A-8318-128C5A5592C1}" sibTransId="{622FE277-F99F-4D9B-88A7-99651F4B1D53}"/>
    <dgm:cxn modelId="{F80E03BA-5A05-4B3B-A4A8-16ED7754379B}" type="presOf" srcId="{92015B61-E918-4484-B989-ED304FA02CAC}" destId="{57EBF287-6312-4550-8CA9-FF77E79ADC83}" srcOrd="0" destOrd="0" presId="urn:microsoft.com/office/officeart/2005/8/layout/cycle6"/>
    <dgm:cxn modelId="{C1A0DDEB-4A4C-4CD8-AF28-1040296F7BB5}" type="presOf" srcId="{6EDB7F2D-9EC1-4038-A85B-1D6E2B661092}" destId="{D2627A27-01EF-47A8-A7DA-52E71C0F2EA9}" srcOrd="0" destOrd="0" presId="urn:microsoft.com/office/officeart/2005/8/layout/cycle6"/>
    <dgm:cxn modelId="{E972BF45-309C-4142-AA61-0586C1C1BB43}" srcId="{D9573470-5193-4C30-8107-D524C2974DF7}" destId="{3483CB75-08C4-48E3-8056-ED8EB064F5EE}" srcOrd="3" destOrd="0" parTransId="{4098C8E7-EC38-4FB7-B588-48131F7E34F0}" sibTransId="{3D1F7963-A1C6-4A5E-AA8E-C862887494AB}"/>
    <dgm:cxn modelId="{77E40871-2909-4A6C-9A0A-FB752157D229}" type="presOf" srcId="{116D5D4D-5152-41B1-BE7A-A6F7492E8BA8}" destId="{AE292BD3-A10F-4B7A-B2D9-211245509B3F}" srcOrd="0" destOrd="0" presId="urn:microsoft.com/office/officeart/2005/8/layout/cycle6"/>
    <dgm:cxn modelId="{54F8BBA4-D6C4-48E2-B9E9-1C86C8EB6807}" type="presOf" srcId="{7E52F5AC-371A-4F9E-A652-A5EDE1E9B86C}" destId="{D2953E3C-9612-4A3A-A84B-F21D01504519}" srcOrd="0" destOrd="0" presId="urn:microsoft.com/office/officeart/2005/8/layout/cycle6"/>
    <dgm:cxn modelId="{B6EC0377-78C8-4351-BDC6-90EF7C982AB6}" type="presOf" srcId="{5B793AFF-82CB-45CF-9899-CD9B4A2D8037}" destId="{842CA694-61D0-4B29-BAC6-593D239D77B6}" srcOrd="0" destOrd="0" presId="urn:microsoft.com/office/officeart/2005/8/layout/cycle6"/>
    <dgm:cxn modelId="{6AD83396-4A60-479B-A026-D79508CCECFD}" type="presOf" srcId="{D9573470-5193-4C30-8107-D524C2974DF7}" destId="{B2D92480-C710-47B7-911D-91F97254B008}" srcOrd="0" destOrd="0" presId="urn:microsoft.com/office/officeart/2005/8/layout/cycle6"/>
    <dgm:cxn modelId="{D17D6EA6-6855-4380-80D0-4CD4AF425188}" type="presOf" srcId="{67A2DB13-57F2-475A-82FD-D76796FE3496}" destId="{83DC751C-4419-44EB-8AC5-744F426C352D}" srcOrd="0" destOrd="0" presId="urn:microsoft.com/office/officeart/2005/8/layout/cycle6"/>
    <dgm:cxn modelId="{ECE8B0BB-670F-451B-A14B-5BF22BD82082}" type="presOf" srcId="{86EE67E8-40C9-4DEC-9E8C-9C7BD7C8E7AF}" destId="{A6DA5F8D-767A-4AE8-A8D9-0D7980595AFB}" srcOrd="0" destOrd="0" presId="urn:microsoft.com/office/officeart/2005/8/layout/cycle6"/>
    <dgm:cxn modelId="{B25C9371-E591-462C-B1AA-D26EA6F7642C}" type="presOf" srcId="{622FE277-F99F-4D9B-88A7-99651F4B1D53}" destId="{CA715DD9-56DB-4FE5-9936-7BD26EE48D1D}" srcOrd="0" destOrd="0" presId="urn:microsoft.com/office/officeart/2005/8/layout/cycle6"/>
    <dgm:cxn modelId="{64EB10B5-B670-4ADE-8C6F-04A0ECC83024}" srcId="{D9573470-5193-4C30-8107-D524C2974DF7}" destId="{D591C11E-DB39-4536-8D9B-0F662848C7C4}" srcOrd="1" destOrd="0" parTransId="{CA1F24FB-254F-43EA-9464-9C2F1A07D304}" sibTransId="{67A2DB13-57F2-475A-82FD-D76796FE3496}"/>
    <dgm:cxn modelId="{3F618B12-6E2A-4D57-8EA9-39345BB9DF06}" srcId="{D9573470-5193-4C30-8107-D524C2974DF7}" destId="{6EDB7F2D-9EC1-4038-A85B-1D6E2B661092}" srcOrd="2" destOrd="0" parTransId="{1A0CCB20-28FC-4350-AB32-F1F120FA82D9}" sibTransId="{7E52F5AC-371A-4F9E-A652-A5EDE1E9B86C}"/>
    <dgm:cxn modelId="{AEC86588-9E8E-457E-B5D0-3A5EB0403763}" srcId="{D9573470-5193-4C30-8107-D524C2974DF7}" destId="{116D5D4D-5152-41B1-BE7A-A6F7492E8BA8}" srcOrd="4" destOrd="0" parTransId="{A400B0AA-6AC0-4EB8-A387-AE4BCF6AD1CD}" sibTransId="{86EE67E8-40C9-4DEC-9E8C-9C7BD7C8E7AF}"/>
    <dgm:cxn modelId="{60E145EB-6A4A-4BAF-9D36-6C7C55386E6A}" type="presOf" srcId="{F14FBCDA-3E10-4678-8B0A-A4C7B8B97265}" destId="{F078767A-A458-4A2B-B843-31870BDBE874}" srcOrd="0" destOrd="0" presId="urn:microsoft.com/office/officeart/2005/8/layout/cycle6"/>
    <dgm:cxn modelId="{FFC72A6F-2B2A-48E5-AA12-A4B1A7CD9F0E}" srcId="{D9573470-5193-4C30-8107-D524C2974DF7}" destId="{587F7BE9-CCCD-48C9-81BD-CCCBC9379564}" srcOrd="5" destOrd="0" parTransId="{72A03EB2-96C8-42FC-919B-AFD5773FE782}" sibTransId="{F14FBCDA-3E10-4678-8B0A-A4C7B8B97265}"/>
    <dgm:cxn modelId="{591641BC-C076-459F-B971-E2C2CA473318}" type="presOf" srcId="{FB197FB2-46A8-49BF-893B-CA90CDDF9D2E}" destId="{B4E9A6F9-20A5-4CDD-BB5B-DAF33AE85B87}" srcOrd="0" destOrd="0" presId="urn:microsoft.com/office/officeart/2005/8/layout/cycle6"/>
    <dgm:cxn modelId="{6876D3F7-74B6-4898-81A5-97618EE5DCEA}" type="presOf" srcId="{587F7BE9-CCCD-48C9-81BD-CCCBC9379564}" destId="{9E1AA54C-8A0C-453B-B031-63D4D00B0B7B}" srcOrd="0" destOrd="0" presId="urn:microsoft.com/office/officeart/2005/8/layout/cycle6"/>
    <dgm:cxn modelId="{45A455EB-B82A-46E1-8BD5-EE7DB6654418}" type="presParOf" srcId="{B2D92480-C710-47B7-911D-91F97254B008}" destId="{57EBF287-6312-4550-8CA9-FF77E79ADC83}" srcOrd="0" destOrd="0" presId="urn:microsoft.com/office/officeart/2005/8/layout/cycle6"/>
    <dgm:cxn modelId="{94E27B1C-E1A2-47A4-96C2-D004F1AEC91C}" type="presParOf" srcId="{B2D92480-C710-47B7-911D-91F97254B008}" destId="{461AE445-7796-47F8-9CF2-DFC5DB07B43E}" srcOrd="1" destOrd="0" presId="urn:microsoft.com/office/officeart/2005/8/layout/cycle6"/>
    <dgm:cxn modelId="{A7B6BE7B-EDB5-4F2F-9E53-76E1827A9F8D}" type="presParOf" srcId="{B2D92480-C710-47B7-911D-91F97254B008}" destId="{B4E9A6F9-20A5-4CDD-BB5B-DAF33AE85B87}" srcOrd="2" destOrd="0" presId="urn:microsoft.com/office/officeart/2005/8/layout/cycle6"/>
    <dgm:cxn modelId="{A84E9C33-F173-440D-99EE-65C8B234516C}" type="presParOf" srcId="{B2D92480-C710-47B7-911D-91F97254B008}" destId="{1B8AFD70-1956-4E16-A2AE-DC01730B45E5}" srcOrd="3" destOrd="0" presId="urn:microsoft.com/office/officeart/2005/8/layout/cycle6"/>
    <dgm:cxn modelId="{4B26C21B-49FB-4B8B-B356-88FCF09F6B66}" type="presParOf" srcId="{B2D92480-C710-47B7-911D-91F97254B008}" destId="{DC0CE0AA-7DB4-45FA-B11D-74BF2CEC7DC0}" srcOrd="4" destOrd="0" presId="urn:microsoft.com/office/officeart/2005/8/layout/cycle6"/>
    <dgm:cxn modelId="{9B4E5B4B-C813-4C04-8318-CA3A346A9D9E}" type="presParOf" srcId="{B2D92480-C710-47B7-911D-91F97254B008}" destId="{83DC751C-4419-44EB-8AC5-744F426C352D}" srcOrd="5" destOrd="0" presId="urn:microsoft.com/office/officeart/2005/8/layout/cycle6"/>
    <dgm:cxn modelId="{FA06CB61-CC2A-42CD-A02D-53262D945A6A}" type="presParOf" srcId="{B2D92480-C710-47B7-911D-91F97254B008}" destId="{D2627A27-01EF-47A8-A7DA-52E71C0F2EA9}" srcOrd="6" destOrd="0" presId="urn:microsoft.com/office/officeart/2005/8/layout/cycle6"/>
    <dgm:cxn modelId="{DD555E8E-0983-4CF6-826D-5271F7E1CF28}" type="presParOf" srcId="{B2D92480-C710-47B7-911D-91F97254B008}" destId="{C72AE726-7A65-4C5A-8203-9CE921933D27}" srcOrd="7" destOrd="0" presId="urn:microsoft.com/office/officeart/2005/8/layout/cycle6"/>
    <dgm:cxn modelId="{C6EBAFA1-19FA-4D24-8846-94E7E9C7F15B}" type="presParOf" srcId="{B2D92480-C710-47B7-911D-91F97254B008}" destId="{D2953E3C-9612-4A3A-A84B-F21D01504519}" srcOrd="8" destOrd="0" presId="urn:microsoft.com/office/officeart/2005/8/layout/cycle6"/>
    <dgm:cxn modelId="{428D296A-8898-4B8F-8D54-29AEC6B5F575}" type="presParOf" srcId="{B2D92480-C710-47B7-911D-91F97254B008}" destId="{9B15D92D-65D7-492A-90F4-198D89743A28}" srcOrd="9" destOrd="0" presId="urn:microsoft.com/office/officeart/2005/8/layout/cycle6"/>
    <dgm:cxn modelId="{DE7D54E5-AAD2-4EB3-8C54-F15BE17EE526}" type="presParOf" srcId="{B2D92480-C710-47B7-911D-91F97254B008}" destId="{9A0DCCD4-97CC-4000-BCAA-5554698D9C68}" srcOrd="10" destOrd="0" presId="urn:microsoft.com/office/officeart/2005/8/layout/cycle6"/>
    <dgm:cxn modelId="{EBE719A5-3C30-4748-97A5-974AE4F258B8}" type="presParOf" srcId="{B2D92480-C710-47B7-911D-91F97254B008}" destId="{4C843A80-AEC7-4820-9566-628D69659E97}" srcOrd="11" destOrd="0" presId="urn:microsoft.com/office/officeart/2005/8/layout/cycle6"/>
    <dgm:cxn modelId="{38D5700B-A5A6-491A-84C3-AFE0E5E6E092}" type="presParOf" srcId="{B2D92480-C710-47B7-911D-91F97254B008}" destId="{AE292BD3-A10F-4B7A-B2D9-211245509B3F}" srcOrd="12" destOrd="0" presId="urn:microsoft.com/office/officeart/2005/8/layout/cycle6"/>
    <dgm:cxn modelId="{A53C45A1-6F49-45BE-A479-DF0461841620}" type="presParOf" srcId="{B2D92480-C710-47B7-911D-91F97254B008}" destId="{011EB901-3FC5-4842-A04B-E0250E313666}" srcOrd="13" destOrd="0" presId="urn:microsoft.com/office/officeart/2005/8/layout/cycle6"/>
    <dgm:cxn modelId="{58C74664-4FE1-4CED-8FD6-73ACBCB7DFE0}" type="presParOf" srcId="{B2D92480-C710-47B7-911D-91F97254B008}" destId="{A6DA5F8D-767A-4AE8-A8D9-0D7980595AFB}" srcOrd="14" destOrd="0" presId="urn:microsoft.com/office/officeart/2005/8/layout/cycle6"/>
    <dgm:cxn modelId="{7FE246A2-AF74-4FBE-B1E8-3B9F1F544162}" type="presParOf" srcId="{B2D92480-C710-47B7-911D-91F97254B008}" destId="{9E1AA54C-8A0C-453B-B031-63D4D00B0B7B}" srcOrd="15" destOrd="0" presId="urn:microsoft.com/office/officeart/2005/8/layout/cycle6"/>
    <dgm:cxn modelId="{1AC4F3DC-CC92-40BE-98E3-EBA60A377A1C}" type="presParOf" srcId="{B2D92480-C710-47B7-911D-91F97254B008}" destId="{D3CF747E-D173-45DC-8F92-7BAFF9465FE4}" srcOrd="16" destOrd="0" presId="urn:microsoft.com/office/officeart/2005/8/layout/cycle6"/>
    <dgm:cxn modelId="{0F1FBDCB-0A0E-40FA-A116-73DED4D9F6DA}" type="presParOf" srcId="{B2D92480-C710-47B7-911D-91F97254B008}" destId="{F078767A-A458-4A2B-B843-31870BDBE874}" srcOrd="17" destOrd="0" presId="urn:microsoft.com/office/officeart/2005/8/layout/cycle6"/>
    <dgm:cxn modelId="{6F1EAB1B-280C-46F4-B690-7B14D92FEBD9}" type="presParOf" srcId="{B2D92480-C710-47B7-911D-91F97254B008}" destId="{842CA694-61D0-4B29-BAC6-593D239D77B6}" srcOrd="18" destOrd="0" presId="urn:microsoft.com/office/officeart/2005/8/layout/cycle6"/>
    <dgm:cxn modelId="{D44385EC-2FCE-4245-B9DB-D8D7E4FD89F5}" type="presParOf" srcId="{B2D92480-C710-47B7-911D-91F97254B008}" destId="{05FA284D-98FC-49B2-9E50-57939F78CAF3}" srcOrd="19" destOrd="0" presId="urn:microsoft.com/office/officeart/2005/8/layout/cycle6"/>
    <dgm:cxn modelId="{98D3920C-DF69-4A1A-9DD1-D429EF0117C7}" type="presParOf" srcId="{B2D92480-C710-47B7-911D-91F97254B008}" destId="{CA715DD9-56DB-4FE5-9936-7BD26EE48D1D}" srcOrd="2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BF287-6312-4550-8CA9-FF77E79ADC83}">
      <dsp:nvSpPr>
        <dsp:cNvPr id="0" name=""/>
        <dsp:cNvSpPr/>
      </dsp:nvSpPr>
      <dsp:spPr>
        <a:xfrm>
          <a:off x="2814814" y="-136296"/>
          <a:ext cx="2061984" cy="115843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рассматривание наглядных пособий</a:t>
          </a:r>
          <a:endParaRPr lang="ru-RU" sz="1800" kern="1200" dirty="0"/>
        </a:p>
      </dsp:txBody>
      <dsp:txXfrm>
        <a:off x="2871364" y="-79746"/>
        <a:ext cx="1948884" cy="1045337"/>
      </dsp:txXfrm>
    </dsp:sp>
    <dsp:sp modelId="{B4E9A6F9-20A5-4CDD-BB5B-DAF33AE85B87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3705343" y="209796"/>
              </a:moveTo>
              <a:arcTo wR="2668249" hR="2668249" stAng="17572341" swAng="837923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AFD70-1956-4E16-A2AE-DC01730B45E5}">
      <dsp:nvSpPr>
        <dsp:cNvPr id="0" name=""/>
        <dsp:cNvSpPr/>
      </dsp:nvSpPr>
      <dsp:spPr>
        <a:xfrm>
          <a:off x="4859768" y="979649"/>
          <a:ext cx="2144319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работа в парах,  группах</a:t>
          </a:r>
          <a:endParaRPr lang="ru-RU" sz="1800" kern="1200" dirty="0">
            <a:solidFill>
              <a:srgbClr val="000000"/>
            </a:solidFill>
            <a:latin typeface="Georgia"/>
          </a:endParaRPr>
        </a:p>
      </dsp:txBody>
      <dsp:txXfrm>
        <a:off x="4905450" y="1025331"/>
        <a:ext cx="2052955" cy="844429"/>
      </dsp:txXfrm>
    </dsp:sp>
    <dsp:sp modelId="{83DC751C-4419-44EB-8AC5-744F426C352D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5058423" y="1482236"/>
              </a:moveTo>
              <a:arcTo wR="2668249" hR="2668249" stAng="20016553" swAng="1380849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27A27-01EF-47A8-A7DA-52E71C0F2EA9}">
      <dsp:nvSpPr>
        <dsp:cNvPr id="0" name=""/>
        <dsp:cNvSpPr/>
      </dsp:nvSpPr>
      <dsp:spPr>
        <a:xfrm>
          <a:off x="5577259" y="2964855"/>
          <a:ext cx="1739798" cy="148011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работа с учебником (устно и письменно)</a:t>
          </a:r>
          <a:endParaRPr lang="ru-RU" sz="1800" kern="1200" dirty="0"/>
        </a:p>
      </dsp:txBody>
      <dsp:txXfrm>
        <a:off x="5649512" y="3037108"/>
        <a:ext cx="1595292" cy="1335610"/>
      </dsp:txXfrm>
    </dsp:sp>
    <dsp:sp modelId="{D2953E3C-9612-4A3A-A84B-F21D01504519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4975500" y="4008456"/>
              </a:moveTo>
              <a:arcTo wR="2668249" hR="2668249" stAng="1809055" swAng="937896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5D92D-65D7-492A-90F4-198D89743A28}">
      <dsp:nvSpPr>
        <dsp:cNvPr id="0" name=""/>
        <dsp:cNvSpPr/>
      </dsp:nvSpPr>
      <dsp:spPr>
        <a:xfrm>
          <a:off x="4305746" y="4881196"/>
          <a:ext cx="1395541" cy="12679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самостоятельная работа</a:t>
          </a:r>
          <a:endParaRPr lang="ru-RU" sz="1800" kern="1200" dirty="0"/>
        </a:p>
      </dsp:txBody>
      <dsp:txXfrm>
        <a:off x="4367643" y="4943093"/>
        <a:ext cx="1271747" cy="1144177"/>
      </dsp:txXfrm>
    </dsp:sp>
    <dsp:sp modelId="{4C843A80-AEC7-4820-9566-628D69659E97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3119343" y="5298092"/>
              </a:moveTo>
              <a:arcTo wR="2668249" hR="2668249" stAng="4816011" swAng="1139131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92BD3-A10F-4B7A-B2D9-211245509B3F}">
      <dsp:nvSpPr>
        <dsp:cNvPr id="0" name=""/>
        <dsp:cNvSpPr/>
      </dsp:nvSpPr>
      <dsp:spPr>
        <a:xfrm>
          <a:off x="1968255" y="5047285"/>
          <a:ext cx="1439681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работа у доски</a:t>
          </a:r>
          <a:endParaRPr lang="ru-RU" sz="1800" kern="1200" dirty="0"/>
        </a:p>
      </dsp:txBody>
      <dsp:txXfrm>
        <a:off x="2013937" y="5092967"/>
        <a:ext cx="1348317" cy="844429"/>
      </dsp:txXfrm>
    </dsp:sp>
    <dsp:sp modelId="{A6DA5F8D-767A-4AE8-A8D9-0D7980595AFB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824485" y="4597003"/>
              </a:moveTo>
              <a:arcTo wR="2668249" hR="2668249" stAng="8022565" swAng="135694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AA54C-8A0C-453B-B031-63D4D00B0B7B}">
      <dsp:nvSpPr>
        <dsp:cNvPr id="0" name=""/>
        <dsp:cNvSpPr/>
      </dsp:nvSpPr>
      <dsp:spPr>
        <a:xfrm>
          <a:off x="524614" y="3237017"/>
          <a:ext cx="1439681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устная работа</a:t>
          </a:r>
          <a:endParaRPr lang="ru-RU" sz="1800" kern="1200" dirty="0">
            <a:solidFill>
              <a:srgbClr val="000000"/>
            </a:solidFill>
            <a:latin typeface="Times New Roman"/>
          </a:endParaRPr>
        </a:p>
      </dsp:txBody>
      <dsp:txXfrm>
        <a:off x="570296" y="3282699"/>
        <a:ext cx="1348317" cy="844429"/>
      </dsp:txXfrm>
    </dsp:sp>
    <dsp:sp modelId="{F078767A-A458-4A2B-B843-31870BDBE874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2366" y="2780599"/>
              </a:moveTo>
              <a:arcTo wR="2668249" hR="2668249" stAng="10655207" swAng="1724824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A694-61D0-4B29-BAC6-593D239D77B6}">
      <dsp:nvSpPr>
        <dsp:cNvPr id="0" name=""/>
        <dsp:cNvSpPr/>
      </dsp:nvSpPr>
      <dsp:spPr>
        <a:xfrm>
          <a:off x="811640" y="979649"/>
          <a:ext cx="1896089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письменная работа</a:t>
          </a:r>
          <a:endParaRPr lang="ru-RU" sz="1800" kern="1200" dirty="0"/>
        </a:p>
      </dsp:txBody>
      <dsp:txXfrm>
        <a:off x="857322" y="1025331"/>
        <a:ext cx="1804725" cy="844429"/>
      </dsp:txXfrm>
    </dsp:sp>
    <dsp:sp modelId="{CA715DD9-56DB-4FE5-9936-7BD26EE48D1D}">
      <dsp:nvSpPr>
        <dsp:cNvPr id="0" name=""/>
        <dsp:cNvSpPr/>
      </dsp:nvSpPr>
      <dsp:spPr>
        <a:xfrm>
          <a:off x="1177557" y="442922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1068498" y="532751"/>
              </a:moveTo>
              <a:arcTo wR="2668249" hR="2668249" stAng="13989736" swAng="837923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BF287-6312-4550-8CA9-FF77E79ADC83}">
      <dsp:nvSpPr>
        <dsp:cNvPr id="0" name=""/>
        <dsp:cNvSpPr/>
      </dsp:nvSpPr>
      <dsp:spPr>
        <a:xfrm>
          <a:off x="2504724" y="-37389"/>
          <a:ext cx="2700870" cy="1188134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учебных заданий по уровню трудности</a:t>
          </a:r>
          <a:endParaRPr lang="ru-RU" sz="1800" kern="1200" dirty="0"/>
        </a:p>
      </dsp:txBody>
      <dsp:txXfrm>
        <a:off x="2562724" y="20611"/>
        <a:ext cx="2584870" cy="1072134"/>
      </dsp:txXfrm>
    </dsp:sp>
    <dsp:sp modelId="{B4E9A6F9-20A5-4CDD-BB5B-DAF33AE85B87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3382728" y="523392"/>
              </a:moveTo>
              <a:arcTo wR="2024369" hR="2024369" stAng="18728674" swAng="1795864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AFD70-1956-4E16-A2AE-DC01730B45E5}">
      <dsp:nvSpPr>
        <dsp:cNvPr id="0" name=""/>
        <dsp:cNvSpPr/>
      </dsp:nvSpPr>
      <dsp:spPr>
        <a:xfrm>
          <a:off x="4475170" y="1968176"/>
          <a:ext cx="2808716" cy="122573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заданий по объёму учебного материала</a:t>
          </a:r>
          <a:endParaRPr lang="ru-RU" sz="1800" kern="1200" dirty="0">
            <a:solidFill>
              <a:srgbClr val="000000"/>
            </a:solidFill>
            <a:latin typeface="Georgia"/>
          </a:endParaRPr>
        </a:p>
      </dsp:txBody>
      <dsp:txXfrm>
        <a:off x="4535006" y="2028012"/>
        <a:ext cx="2689044" cy="1106067"/>
      </dsp:txXfrm>
    </dsp:sp>
    <dsp:sp modelId="{83DC751C-4419-44EB-8AC5-744F426C352D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3950258" y="2648084"/>
              </a:moveTo>
              <a:arcTo wR="2024369" hR="2024369" stAng="1076699" swAng="1921966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AA54C-8A0C-453B-B031-63D4D00B0B7B}">
      <dsp:nvSpPr>
        <dsp:cNvPr id="0" name=""/>
        <dsp:cNvSpPr/>
      </dsp:nvSpPr>
      <dsp:spPr>
        <a:xfrm>
          <a:off x="2562060" y="3894860"/>
          <a:ext cx="2586197" cy="142111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работы по характеру помощи обучающимся</a:t>
          </a:r>
          <a:endParaRPr lang="ru-RU" sz="1800" kern="1200" dirty="0">
            <a:solidFill>
              <a:srgbClr val="000000"/>
            </a:solidFill>
            <a:latin typeface="Times New Roman"/>
          </a:endParaRPr>
        </a:p>
      </dsp:txBody>
      <dsp:txXfrm>
        <a:off x="2631433" y="3964233"/>
        <a:ext cx="2447451" cy="1282364"/>
      </dsp:txXfrm>
    </dsp:sp>
    <dsp:sp modelId="{F078767A-A458-4A2B-B843-31870BDBE874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722765" y="3574819"/>
              </a:moveTo>
              <a:arcTo wR="2024369" hR="2024369" stAng="7800808" swAng="186815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A694-61D0-4B29-BAC6-593D239D77B6}">
      <dsp:nvSpPr>
        <dsp:cNvPr id="0" name=""/>
        <dsp:cNvSpPr/>
      </dsp:nvSpPr>
      <dsp:spPr>
        <a:xfrm>
          <a:off x="557784" y="1937465"/>
          <a:ext cx="2546012" cy="128716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PT Sans"/>
            </a:rPr>
            <a:t>дифференциация работы по степени самостоятельности обучающихся</a:t>
          </a:r>
          <a:endParaRPr lang="ru-RU" sz="1800" kern="1200" dirty="0"/>
        </a:p>
      </dsp:txBody>
      <dsp:txXfrm>
        <a:off x="620618" y="2000299"/>
        <a:ext cx="2420344" cy="1161493"/>
      </dsp:txXfrm>
    </dsp:sp>
    <dsp:sp modelId="{CA715DD9-56DB-4FE5-9936-7BD26EE48D1D}">
      <dsp:nvSpPr>
        <dsp:cNvPr id="0" name=""/>
        <dsp:cNvSpPr/>
      </dsp:nvSpPr>
      <dsp:spPr>
        <a:xfrm>
          <a:off x="1830790" y="556677"/>
          <a:ext cx="4048738" cy="4048738"/>
        </a:xfrm>
        <a:custGeom>
          <a:avLst/>
          <a:gdLst/>
          <a:ahLst/>
          <a:cxnLst/>
          <a:rect l="0" t="0" r="0" b="0"/>
          <a:pathLst>
            <a:path>
              <a:moveTo>
                <a:pt x="108342" y="1370984"/>
              </a:moveTo>
              <a:arcTo wR="2024369" hR="2024369" stAng="11929794" swAng="1742062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BF287-6312-4550-8CA9-FF77E79ADC83}">
      <dsp:nvSpPr>
        <dsp:cNvPr id="0" name=""/>
        <dsp:cNvSpPr/>
      </dsp:nvSpPr>
      <dsp:spPr>
        <a:xfrm>
          <a:off x="2912158" y="701"/>
          <a:ext cx="2061984" cy="61044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улыбка</a:t>
          </a:r>
          <a:endParaRPr lang="ru-RU" sz="1800" kern="1200" dirty="0"/>
        </a:p>
      </dsp:txBody>
      <dsp:txXfrm>
        <a:off x="2941958" y="30501"/>
        <a:ext cx="2002384" cy="550846"/>
      </dsp:txXfrm>
    </dsp:sp>
    <dsp:sp modelId="{B4E9A6F9-20A5-4CDD-BB5B-DAF33AE85B87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3705343" y="209796"/>
              </a:moveTo>
              <a:arcTo wR="2668249" hR="2668249" stAng="17572341" swAng="837923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AFD70-1956-4E16-A2AE-DC01730B45E5}">
      <dsp:nvSpPr>
        <dsp:cNvPr id="0" name=""/>
        <dsp:cNvSpPr/>
      </dsp:nvSpPr>
      <dsp:spPr>
        <a:xfrm>
          <a:off x="4957112" y="842651"/>
          <a:ext cx="2144319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спокойная интонация речи</a:t>
          </a:r>
          <a:endParaRPr lang="ru-RU" sz="1800" kern="1200" dirty="0">
            <a:solidFill>
              <a:srgbClr val="000000"/>
            </a:solidFill>
            <a:latin typeface="Georgia"/>
          </a:endParaRPr>
        </a:p>
      </dsp:txBody>
      <dsp:txXfrm>
        <a:off x="5002794" y="888333"/>
        <a:ext cx="2052955" cy="844429"/>
      </dsp:txXfrm>
    </dsp:sp>
    <dsp:sp modelId="{83DC751C-4419-44EB-8AC5-744F426C352D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5058423" y="1482236"/>
              </a:moveTo>
              <a:arcTo wR="2668249" hR="2668249" stAng="20016553" swAng="1380849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27A27-01EF-47A8-A7DA-52E71C0F2EA9}">
      <dsp:nvSpPr>
        <dsp:cNvPr id="0" name=""/>
        <dsp:cNvSpPr/>
      </dsp:nvSpPr>
      <dsp:spPr>
        <a:xfrm>
          <a:off x="5409039" y="2827857"/>
          <a:ext cx="2270925" cy="1480116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строки из стихотворения или народная мудрость, корректный юмор</a:t>
          </a:r>
          <a:endParaRPr lang="ru-RU" sz="1800" kern="1200" dirty="0"/>
        </a:p>
      </dsp:txBody>
      <dsp:txXfrm>
        <a:off x="5481292" y="2900110"/>
        <a:ext cx="2126419" cy="1335610"/>
      </dsp:txXfrm>
    </dsp:sp>
    <dsp:sp modelId="{D2953E3C-9612-4A3A-A84B-F21D01504519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4976442" y="4006833"/>
              </a:moveTo>
              <a:arcTo wR="2668249" hR="2668249" stAng="1806637" swAng="699117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5D92D-65D7-492A-90F4-198D89743A28}">
      <dsp:nvSpPr>
        <dsp:cNvPr id="0" name=""/>
        <dsp:cNvSpPr/>
      </dsp:nvSpPr>
      <dsp:spPr>
        <a:xfrm>
          <a:off x="4271978" y="4744198"/>
          <a:ext cx="1657764" cy="12679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обращение к студенту  по имени</a:t>
          </a:r>
          <a:endParaRPr lang="ru-RU" sz="1800" kern="1200" dirty="0"/>
        </a:p>
      </dsp:txBody>
      <dsp:txXfrm>
        <a:off x="4333875" y="4806095"/>
        <a:ext cx="1533970" cy="1144177"/>
      </dsp:txXfrm>
    </dsp:sp>
    <dsp:sp modelId="{4C843A80-AEC7-4820-9566-628D69659E97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2989466" y="5317094"/>
              </a:moveTo>
              <a:arcTo wR="2668249" hR="2668249" stAng="4985142" swAng="97168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292BD3-A10F-4B7A-B2D9-211245509B3F}">
      <dsp:nvSpPr>
        <dsp:cNvPr id="0" name=""/>
        <dsp:cNvSpPr/>
      </dsp:nvSpPr>
      <dsp:spPr>
        <a:xfrm>
          <a:off x="2065599" y="4910287"/>
          <a:ext cx="1439681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создание ситуации успеха</a:t>
          </a:r>
          <a:endParaRPr lang="ru-RU" sz="1800" kern="1200" dirty="0"/>
        </a:p>
      </dsp:txBody>
      <dsp:txXfrm>
        <a:off x="2111281" y="4955969"/>
        <a:ext cx="1348317" cy="844429"/>
      </dsp:txXfrm>
    </dsp:sp>
    <dsp:sp modelId="{A6DA5F8D-767A-4AE8-A8D9-0D7980595AFB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824485" y="4597003"/>
              </a:moveTo>
              <a:arcTo wR="2668249" hR="2668249" stAng="8022565" swAng="1356948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1AA54C-8A0C-453B-B031-63D4D00B0B7B}">
      <dsp:nvSpPr>
        <dsp:cNvPr id="0" name=""/>
        <dsp:cNvSpPr/>
      </dsp:nvSpPr>
      <dsp:spPr>
        <a:xfrm>
          <a:off x="161706" y="3100019"/>
          <a:ext cx="2360185" cy="935793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тактичное исправление допущенных ошибок</a:t>
          </a:r>
          <a:endParaRPr lang="ru-RU" sz="1800" kern="1200" dirty="0">
            <a:solidFill>
              <a:srgbClr val="000000"/>
            </a:solidFill>
            <a:latin typeface="Times New Roman"/>
          </a:endParaRPr>
        </a:p>
      </dsp:txBody>
      <dsp:txXfrm>
        <a:off x="207388" y="3145701"/>
        <a:ext cx="2268821" cy="844429"/>
      </dsp:txXfrm>
    </dsp:sp>
    <dsp:sp modelId="{F078767A-A458-4A2B-B843-31870BDBE874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2389" y="2781158"/>
              </a:moveTo>
              <a:arcTo wR="2668249" hR="2668249" stAng="10654487" swAng="1651860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CA694-61D0-4B29-BAC6-593D239D77B6}">
      <dsp:nvSpPr>
        <dsp:cNvPr id="0" name=""/>
        <dsp:cNvSpPr/>
      </dsp:nvSpPr>
      <dsp:spPr>
        <a:xfrm>
          <a:off x="908984" y="790747"/>
          <a:ext cx="1896089" cy="1039600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bg2">
              <a:lumMod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latin typeface="Times New Roman"/>
            </a:rPr>
            <a:t>внимание к каждому мнению обучающегося</a:t>
          </a:r>
          <a:endParaRPr lang="ru-RU" sz="1800" kern="1200" dirty="0"/>
        </a:p>
      </dsp:txBody>
      <dsp:txXfrm>
        <a:off x="959733" y="841496"/>
        <a:ext cx="1794591" cy="938102"/>
      </dsp:txXfrm>
    </dsp:sp>
    <dsp:sp modelId="{CA715DD9-56DB-4FE5-9936-7BD26EE48D1D}">
      <dsp:nvSpPr>
        <dsp:cNvPr id="0" name=""/>
        <dsp:cNvSpPr/>
      </dsp:nvSpPr>
      <dsp:spPr>
        <a:xfrm>
          <a:off x="1274901" y="305924"/>
          <a:ext cx="5336499" cy="5336499"/>
        </a:xfrm>
        <a:custGeom>
          <a:avLst/>
          <a:gdLst/>
          <a:ahLst/>
          <a:cxnLst/>
          <a:rect l="0" t="0" r="0" b="0"/>
          <a:pathLst>
            <a:path>
              <a:moveTo>
                <a:pt x="1139262" y="481527"/>
              </a:moveTo>
              <a:arcTo wR="2668249" hR="2668249" stAng="14102293" swAng="726495"/>
            </a:path>
          </a:pathLst>
        </a:custGeom>
        <a:noFill/>
        <a:ln w="9525" cap="flat" cmpd="sng" algn="ctr">
          <a:solidFill>
            <a:srgbClr val="FF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75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874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540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968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5606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725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847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0313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560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565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285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5F0E5-9CA9-41F9-92DD-12D169E94A63}" type="datetimeFigureOut">
              <a:rPr lang="ru-RU" smtClean="0"/>
              <a:pPr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7B1F4-0FF8-4F20-8AC4-8B51B2AFC5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545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3456" y="1870364"/>
            <a:ext cx="82711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  на тему:</a:t>
            </a:r>
          </a:p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«Здоровьесберегающие технологии на уроках математики»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9526" y="4128655"/>
            <a:ext cx="33250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Биматова Н.З.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4982" y="5777345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228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380509" y="197969"/>
            <a:ext cx="2604653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8693" y="789435"/>
            <a:ext cx="64562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Чередование  формы и видов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деятельности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на уроке</a:t>
            </a:r>
            <a:endParaRPr lang="ru-RU" sz="2000" u="sng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3454" y="1697412"/>
            <a:ext cx="8007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0000"/>
                </a:solidFill>
                <a:latin typeface="Georgia"/>
              </a:rPr>
              <a:t>Однообразная деятельность очень утомительна для любого </a:t>
            </a:r>
            <a:r>
              <a:rPr lang="ru-RU" dirty="0" smtClean="0">
                <a:solidFill>
                  <a:srgbClr val="000000"/>
                </a:solidFill>
                <a:latin typeface="Georgia"/>
              </a:rPr>
              <a:t>человека. </a:t>
            </a: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</a:rPr>
              <a:t>Поэтому при планировании урока </a:t>
            </a:r>
            <a:r>
              <a:rPr lang="ru-RU" dirty="0" smtClean="0">
                <a:solidFill>
                  <a:srgbClr val="000000"/>
                </a:solidFill>
                <a:latin typeface="Georgia" panose="02040502050405020303" pitchFamily="18" charset="0"/>
              </a:rPr>
              <a:t>математики нужно </a:t>
            </a: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</a:rPr>
              <a:t>не допускать однообразия работы. В норме должно быть 4-7 смен видов деятельности на уроке</a:t>
            </a:r>
            <a:r>
              <a:rPr lang="ru-RU" dirty="0" smtClean="0">
                <a:solidFill>
                  <a:srgbClr val="000000"/>
                </a:solidFill>
                <a:latin typeface="Georgia" panose="02040502050405020303" pitchFamily="18" charset="0"/>
              </a:rPr>
              <a:t>.</a:t>
            </a:r>
            <a:endParaRPr lang="ru-RU" dirty="0">
              <a:solidFill>
                <a:prstClr val="black"/>
              </a:solidFill>
              <a:latin typeface="Georgia" panose="0204050205040502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454" y="3229836"/>
            <a:ext cx="81049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0000"/>
                </a:solidFill>
                <a:latin typeface="Georgia"/>
              </a:rPr>
              <a:t>Однако чередование видов деятельности не может быть произвольным. В тех случаях, когда учащиеся способны длительное время заниматься однотипной умственной работой, </a:t>
            </a:r>
            <a:r>
              <a:rPr lang="ru-RU" b="1" dirty="0">
                <a:solidFill>
                  <a:srgbClr val="000000"/>
                </a:solidFill>
                <a:latin typeface="Georgia"/>
              </a:rPr>
              <a:t>частые переходы нарушают интенсивность труда</a:t>
            </a:r>
            <a:r>
              <a:rPr lang="ru-RU" dirty="0">
                <a:solidFill>
                  <a:srgbClr val="000000"/>
                </a:solidFill>
                <a:latin typeface="Georgia"/>
              </a:rPr>
              <a:t>, ослабляют стимулирующее влияние работы на дальнейшее ее течение.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41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324545412"/>
              </p:ext>
            </p:extLst>
          </p:nvPr>
        </p:nvGraphicFramePr>
        <p:xfrm>
          <a:off x="775855" y="360219"/>
          <a:ext cx="7841672" cy="6012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3074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338945" y="209774"/>
            <a:ext cx="2701636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2109" y="812770"/>
            <a:ext cx="7287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Индивидуальный подход к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обучающимся  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дифференциация заданий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03564" y="1535898"/>
            <a:ext cx="800792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 Разноуровневые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задания, создание ситуации успеха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нужны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на каждом уроке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/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Индивидуальный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подход предполагает, что преподаватель  очень хорошо знает своих обучающихся, знает их сильные и слабые стороны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/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«Возбуждение умственного аппетита» к самостоятельной работе на уроке и дома. При индивидуальном подборе заданий, когда обучающиеся справляются с легкими задачами, предлагаются «более трудные», таким образом, закрепляется вера в собственные силы, в успех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lvl="0" algn="just"/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0000"/>
                </a:solidFill>
                <a:latin typeface="Times New Roman"/>
              </a:rPr>
              <a:t>При оценке выполненной работы необходимо учитывать не только полученный результат, но и степень усердия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обучающегося.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99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88225633"/>
              </p:ext>
            </p:extLst>
          </p:nvPr>
        </p:nvGraphicFramePr>
        <p:xfrm>
          <a:off x="775855" y="1094509"/>
          <a:ext cx="7841672" cy="5278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97527" y="154817"/>
            <a:ext cx="7190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00"/>
                </a:solidFill>
                <a:latin typeface="PT Sans"/>
              </a:rPr>
              <a:t>Виды дифференциации заданий на уроках математики:</a:t>
            </a:r>
          </a:p>
        </p:txBody>
      </p:sp>
    </p:spTree>
    <p:extLst>
      <p:ext uri="{BB962C8B-B14F-4D97-AF65-F5344CB8AC3E}">
        <p14:creationId xmlns:p14="http://schemas.microsoft.com/office/powerpoint/2010/main" xmlns="" val="985309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80508" y="404961"/>
            <a:ext cx="2396835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6183" y="1070168"/>
            <a:ext cx="67887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Использование различных  средств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обучения</a:t>
            </a:r>
            <a:endParaRPr lang="ru-RU" sz="2000" b="1" u="sng" dirty="0">
              <a:solidFill>
                <a:srgbClr val="FF0000"/>
              </a:solidFill>
              <a:latin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9091" y="1528343"/>
            <a:ext cx="75507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Средства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 обучения  математике  необходимо  подбирать  так,  чтобы  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студенты смогли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включиться в работу в соответствии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с индивидуальными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возможностями, при  этом  «</a:t>
            </a:r>
            <a:r>
              <a:rPr lang="ru-RU" b="1" dirty="0" err="1">
                <a:solidFill>
                  <a:srgbClr val="000000"/>
                </a:solidFill>
                <a:latin typeface="Times New Roman"/>
              </a:rPr>
              <a:t>визуалы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»  смогли  увидеть,  «</a:t>
            </a:r>
            <a:r>
              <a:rPr lang="ru-RU" b="1" dirty="0" err="1">
                <a:solidFill>
                  <a:srgbClr val="000000"/>
                </a:solidFill>
                <a:latin typeface="Times New Roman"/>
              </a:rPr>
              <a:t>кинестеты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»  –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ощутить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,  «</a:t>
            </a:r>
            <a:r>
              <a:rPr lang="ru-RU" b="1" dirty="0" err="1">
                <a:solidFill>
                  <a:srgbClr val="000000"/>
                </a:solidFill>
                <a:latin typeface="Times New Roman"/>
              </a:rPr>
              <a:t>аудиалы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»  – услышать. </a:t>
            </a:r>
            <a:endParaRPr lang="ru-RU" b="1" dirty="0"/>
          </a:p>
        </p:txBody>
      </p:sp>
      <p:pic>
        <p:nvPicPr>
          <p:cNvPr id="11" name="Picture 2" descr="C:\Users\123\Desktop\1653651277_24-kartinkof-club-p-veselie-kartinki-pro-shkolu-i-uchenikov-24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1911928" y="3214254"/>
            <a:ext cx="5569527" cy="321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56828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95746" y="833246"/>
            <a:ext cx="78555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Обучающимся трудно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запомнить даже хорошо понятый материал. Для этого очень полезно развивать зрительную память, использовать различные формы выделения наиболее важного материала (подчеркнуть, обвести, записать более крупно, другим цветом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).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Хорошие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результаты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дает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хоровое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 и индивидуальное проговаривание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иногда целых правил, иногда только отдельных терминов. Часто ученик, много раз слышавший сложный термин, понимающий его смысл, не в состоянии его произнести, что ставит его в неловкое положение перед товарищами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.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Совместное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с преподавателем  эмоциональное переживание материала: восхищение ученым, сделавшим открытие, красивому решению задачи,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переживание удачи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и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неудачи.</a:t>
            </a:r>
          </a:p>
          <a:p>
            <a:pPr lvl="0"/>
            <a:endParaRPr lang="ru-RU" b="1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2009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380509" y="130010"/>
            <a:ext cx="2382981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697134"/>
            <a:ext cx="85621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Комфортная психологическая обстановка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на уроке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Использование «интересных заданий»  и заданий на воображение</a:t>
            </a:r>
          </a:p>
          <a:p>
            <a:pPr algn="ctr"/>
            <a:endParaRPr lang="ru-RU" sz="2000" b="1" u="sng" dirty="0">
              <a:solidFill>
                <a:srgbClr val="FF0000"/>
              </a:solidFill>
              <a:latin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0" y="1831355"/>
            <a:ext cx="83681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Результат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любого труда, а особенно умственного, зависит от настроения, от психологического климата – в недоброжелательной обстановке утомление наступает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быстрее.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srgbClr val="000000"/>
                </a:solidFill>
                <a:latin typeface="Times New Roman"/>
              </a:rPr>
              <a:t>Антистрессовым моментом на уроке является стимулирование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студентов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к использованию различных способов решения, без боязни ошибиться, получить неправильный ответ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ru-RU" b="1" dirty="0" smtClean="0">
              <a:solidFill>
                <a:srgbClr val="000000"/>
              </a:solidFill>
              <a:latin typeface="Times New Roman"/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Ребята должны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идти на урок  не со страхом получить плохую оценку, а с желанием приобрести новые знания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endParaRPr lang="ru-RU" b="1" dirty="0">
              <a:solidFill>
                <a:prstClr val="black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Возбуждение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сомнения в справедливости излагаемых истин, как преподавателем, так и студентами. Привыкание к безупречно правдивой, абсолютно верной информации ведет к угасанию ориентировочного 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рефлекса.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Этим стимулируется мысль ученика, побуждая его и всех остальных находить убедительные доказательства, мотивировать свою точку зрения</a:t>
            </a:r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.</a:t>
            </a: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4588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874754213"/>
              </p:ext>
            </p:extLst>
          </p:nvPr>
        </p:nvGraphicFramePr>
        <p:xfrm>
          <a:off x="775855" y="360219"/>
          <a:ext cx="7841672" cy="6012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604032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798618" y="209774"/>
            <a:ext cx="2951018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9417" y="759676"/>
            <a:ext cx="60267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Проведение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физкультминуток  </a:t>
            </a:r>
            <a:r>
              <a:rPr lang="ru-RU" sz="2000" b="1" u="sng" dirty="0" smtClean="0">
                <a:solidFill>
                  <a:srgbClr val="FF0000"/>
                </a:solidFill>
                <a:latin typeface="Times New Roman"/>
              </a:rPr>
              <a:t>и </a:t>
            </a:r>
            <a:r>
              <a:rPr lang="ru-RU" sz="2000" b="1" u="sng" dirty="0">
                <a:solidFill>
                  <a:srgbClr val="FF0000"/>
                </a:solidFill>
                <a:latin typeface="Times New Roman"/>
              </a:rPr>
              <a:t>динамических пауз на уроках</a:t>
            </a:r>
            <a:endParaRPr lang="ru-RU" sz="2000" u="sng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5962" y="1577094"/>
            <a:ext cx="7467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latin typeface="Tahoma"/>
                <a:ea typeface="Times New Roman"/>
              </a:rPr>
              <a:t>У</a:t>
            </a:r>
            <a:r>
              <a:rPr lang="ru-RU" dirty="0" smtClean="0">
                <a:latin typeface="Tahoma"/>
                <a:ea typeface="Times New Roman"/>
              </a:rPr>
              <a:t>пражнения </a:t>
            </a:r>
            <a:r>
              <a:rPr lang="ru-RU" dirty="0">
                <a:latin typeface="Tahoma"/>
                <a:ea typeface="Times New Roman"/>
              </a:rPr>
              <a:t>для глаз </a:t>
            </a:r>
            <a:r>
              <a:rPr lang="ru-RU" dirty="0" smtClean="0">
                <a:latin typeface="Tahoma"/>
                <a:ea typeface="Times New Roman"/>
              </a:rPr>
              <a:t>обязательно </a:t>
            </a:r>
            <a:r>
              <a:rPr lang="ru-RU" dirty="0">
                <a:latin typeface="Tahoma"/>
                <a:ea typeface="Times New Roman"/>
              </a:rPr>
              <a:t>нужно включать в физкультминутку, так как они не только служат профилактикой нарушения зрения, но и благоприятны при неврозах, гипертонии, повышенном внутричерепном давлении. </a:t>
            </a:r>
            <a:endParaRPr lang="en-US" dirty="0" smtClean="0">
              <a:latin typeface="Tahoma"/>
              <a:ea typeface="Times New Roman"/>
            </a:endParaRPr>
          </a:p>
          <a:p>
            <a:pPr lvl="0" algn="ctr"/>
            <a:r>
              <a:rPr lang="ru-RU" dirty="0" smtClean="0">
                <a:latin typeface="Tahoma"/>
                <a:ea typeface="Times New Roman"/>
              </a:rPr>
              <a:t>Это </a:t>
            </a:r>
            <a:r>
              <a:rPr lang="ru-RU" dirty="0">
                <a:latin typeface="Tahoma"/>
                <a:ea typeface="Times New Roman"/>
              </a:rPr>
              <a:t>следующие упражнения</a:t>
            </a:r>
            <a:r>
              <a:rPr lang="ru-RU" dirty="0" smtClean="0">
                <a:latin typeface="Tahoma"/>
                <a:ea typeface="Times New Roman"/>
              </a:rPr>
              <a:t>:</a:t>
            </a:r>
            <a:endParaRPr lang="en-US" dirty="0" smtClean="0">
              <a:latin typeface="Tahoma"/>
              <a:ea typeface="Times New Roman"/>
            </a:endParaRPr>
          </a:p>
          <a:p>
            <a:pPr lvl="0"/>
            <a:r>
              <a:rPr lang="ru-RU" dirty="0" smtClean="0">
                <a:latin typeface="Tahoma"/>
                <a:ea typeface="Times New Roman"/>
              </a:rPr>
              <a:t>1</a:t>
            </a:r>
            <a:r>
              <a:rPr lang="ru-RU" dirty="0">
                <a:latin typeface="Tahoma"/>
                <a:ea typeface="Times New Roman"/>
              </a:rPr>
              <a:t>) вертикальные движения глаз вверх-вниз;</a:t>
            </a:r>
            <a:br>
              <a:rPr lang="ru-RU" dirty="0">
                <a:latin typeface="Tahoma"/>
                <a:ea typeface="Times New Roman"/>
              </a:rPr>
            </a:br>
            <a:r>
              <a:rPr lang="ru-RU" dirty="0">
                <a:latin typeface="Tahoma"/>
                <a:ea typeface="Times New Roman"/>
              </a:rPr>
              <a:t>2) горизонтальное вправо-влево;</a:t>
            </a:r>
            <a:br>
              <a:rPr lang="ru-RU" dirty="0">
                <a:latin typeface="Tahoma"/>
                <a:ea typeface="Times New Roman"/>
              </a:rPr>
            </a:br>
            <a:r>
              <a:rPr lang="ru-RU" dirty="0">
                <a:latin typeface="Tahoma"/>
                <a:ea typeface="Times New Roman"/>
              </a:rPr>
              <a:t>3) вращение глазами по часовой стрелке и против;</a:t>
            </a:r>
            <a:br>
              <a:rPr lang="ru-RU" dirty="0">
                <a:latin typeface="Tahoma"/>
                <a:ea typeface="Times New Roman"/>
              </a:rPr>
            </a:br>
            <a:r>
              <a:rPr lang="ru-RU" dirty="0">
                <a:latin typeface="Tahoma"/>
                <a:ea typeface="Times New Roman"/>
              </a:rPr>
              <a:t>4) закрыть глаза и представить по очереди цвета радуги как можно отчетливее;</a:t>
            </a:r>
            <a:br>
              <a:rPr lang="ru-RU" dirty="0">
                <a:latin typeface="Tahoma"/>
                <a:ea typeface="Times New Roman"/>
              </a:rPr>
            </a:br>
            <a:r>
              <a:rPr lang="ru-RU" dirty="0">
                <a:latin typeface="Tahoma"/>
                <a:ea typeface="Times New Roman"/>
              </a:rPr>
              <a:t>5) на доске до начала урока начертить какую-либо кривую (спираль, окружность, </a:t>
            </a:r>
            <a:r>
              <a:rPr lang="ru-RU" dirty="0" smtClean="0">
                <a:latin typeface="Tahoma"/>
                <a:ea typeface="Times New Roman"/>
              </a:rPr>
              <a:t>ломаную), тригонометрическую окружность, предлагается </a:t>
            </a:r>
            <a:r>
              <a:rPr lang="ru-RU" dirty="0">
                <a:latin typeface="Tahoma"/>
                <a:ea typeface="Times New Roman"/>
              </a:rPr>
              <a:t>глазами “нарисовать” эти фигуры несколько раз в одном, а затем в другом </a:t>
            </a:r>
            <a:r>
              <a:rPr lang="ru-RU" dirty="0" smtClean="0">
                <a:latin typeface="Tahoma"/>
                <a:ea typeface="Times New Roman"/>
              </a:rPr>
              <a:t>направлении</a:t>
            </a:r>
            <a:endParaRPr lang="en-US" dirty="0" smtClean="0">
              <a:latin typeface="Tahoma"/>
              <a:ea typeface="Times New Roman"/>
            </a:endParaRPr>
          </a:p>
          <a:p>
            <a:pPr lvl="0"/>
            <a:r>
              <a:rPr lang="en-US" dirty="0" smtClean="0">
                <a:latin typeface="Tahoma"/>
                <a:ea typeface="Times New Roman"/>
              </a:rPr>
              <a:t>6)</a:t>
            </a:r>
            <a:r>
              <a:rPr lang="ru-RU" dirty="0" smtClean="0">
                <a:latin typeface="Tahoma"/>
                <a:ea typeface="Times New Roman"/>
              </a:rPr>
              <a:t> студенты  </a:t>
            </a:r>
            <a:r>
              <a:rPr lang="ru-RU" dirty="0">
                <a:latin typeface="Tahoma"/>
                <a:ea typeface="Times New Roman"/>
              </a:rPr>
              <a:t>закрытыми глазами выполняют построение многоугольника, </a:t>
            </a:r>
            <a:r>
              <a:rPr lang="ru-RU" dirty="0" smtClean="0">
                <a:latin typeface="Tahoma"/>
                <a:ea typeface="Times New Roman"/>
              </a:rPr>
              <a:t>многогранника, не </a:t>
            </a:r>
            <a:r>
              <a:rPr lang="ru-RU" dirty="0">
                <a:latin typeface="Tahoma"/>
                <a:ea typeface="Times New Roman"/>
              </a:rPr>
              <a:t>поворачивая головы (одним движением глаз) отыскивают геометрическую фигуру, размещенную в классе, табличку с новым математическим термином</a:t>
            </a:r>
            <a:endParaRPr lang="ru-RU" dirty="0"/>
          </a:p>
          <a:p>
            <a:r>
              <a:rPr lang="ru-RU" dirty="0">
                <a:solidFill>
                  <a:srgbClr val="333333"/>
                </a:solidFill>
                <a:latin typeface="Tahoma"/>
                <a:ea typeface="Times New Roman"/>
              </a:rPr>
              <a:t/>
            </a:r>
            <a:br>
              <a:rPr lang="ru-RU" dirty="0">
                <a:solidFill>
                  <a:srgbClr val="333333"/>
                </a:solidFill>
                <a:latin typeface="Tahoma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634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273" y="1928429"/>
            <a:ext cx="77308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/>
              </a:rPr>
              <a:t>Включение в уроки </a:t>
            </a:r>
            <a:r>
              <a:rPr lang="ru-RU" b="1" dirty="0" smtClean="0">
                <a:solidFill>
                  <a:prstClr val="black"/>
                </a:solidFill>
                <a:latin typeface="Times New Roman"/>
              </a:rPr>
              <a:t>математики элементов </a:t>
            </a:r>
            <a:r>
              <a:rPr lang="ru-RU" b="1" dirty="0">
                <a:solidFill>
                  <a:prstClr val="black"/>
                </a:solidFill>
                <a:latin typeface="Times New Roman"/>
              </a:rPr>
              <a:t>здоровьесберегающих технологий делает процесс обучения интересным и занимательным, создаёт у студентов бодрое, рабочее настроение, облегчает преодоление трудностей в усвоении учебного материала, усиливает интерес к предмету.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1273" y="334926"/>
            <a:ext cx="75091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 smtClean="0">
                <a:solidFill>
                  <a:srgbClr val="FF0000"/>
                </a:solidFill>
                <a:latin typeface="YS Text"/>
              </a:rPr>
              <a:t>Заключение</a:t>
            </a:r>
            <a:endParaRPr lang="ru-RU" sz="2000" b="1" u="sng" dirty="0">
              <a:solidFill>
                <a:srgbClr val="FF0000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078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674400"/>
            <a:ext cx="802178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педагогические технологии, используемые в образовательном процессе, сегодня рассматриваются не только как средство достижения планируемых образовательных результатов, но и как средство сохранения здоровья участников образовательного процесса. </a:t>
            </a:r>
          </a:p>
          <a:p>
            <a:pPr lvl="0" indent="457200" algn="just"/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по концепции стандартов образования, понимается как совокупность нескольких составляющих, среди которых: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духовное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</a:t>
            </a:r>
            <a:r>
              <a:rPr lang="ru-RU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7200" algn="just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какой-то одной единственной уникальной технологии здоровья. </a:t>
            </a:r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Здоровьесбережение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выступать как одна из задач образовательного процесса. Только благодаря комплексному подходу к обучению могут быть успешно решены задачи формирования и укрепления здоровья студентов.</a:t>
            </a:r>
          </a:p>
        </p:txBody>
      </p:sp>
    </p:spTree>
    <p:extLst>
      <p:ext uri="{BB962C8B-B14F-4D97-AF65-F5344CB8AC3E}">
        <p14:creationId xmlns:p14="http://schemas.microsoft.com/office/powerpoint/2010/main" xmlns="" val="154352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655" y="243513"/>
            <a:ext cx="85066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Здоровье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студентов определяется исходным состоянием его здоровья на момент поступления в техникум.</a:t>
            </a:r>
          </a:p>
          <a:p>
            <a:pPr lvl="0" indent="457200" algn="just"/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457200" algn="just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статистическим данным, к  моменту окончания школы 2,5% выпускников остаются полностью здоровыми, соответственно 97,5% имеют проблемы со здоровьем, а 70% из них имеют хронические заболевания. 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2065739"/>
              </p:ext>
            </p:extLst>
          </p:nvPr>
        </p:nvGraphicFramePr>
        <p:xfrm>
          <a:off x="868219" y="2313709"/>
          <a:ext cx="6950363" cy="4036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138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3673" y="113253"/>
            <a:ext cx="75091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YS Text"/>
              </a:rPr>
              <a:t>Факторы, негативно воздействующие на здоровье студентов</a:t>
            </a:r>
            <a:r>
              <a:rPr lang="ru-RU" b="1" u="sng" dirty="0">
                <a:solidFill>
                  <a:srgbClr val="FF0000"/>
                </a:solidFill>
                <a:latin typeface="YS Text"/>
              </a:rPr>
              <a:t>:</a:t>
            </a:r>
            <a:endParaRPr lang="ru-RU" b="1" u="sng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6472" y="1127740"/>
            <a:ext cx="82157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atin typeface="YS Text"/>
            </a:endParaRPr>
          </a:p>
          <a:p>
            <a:pPr algn="just"/>
            <a:r>
              <a:rPr lang="ru-RU" b="1" dirty="0" smtClean="0">
                <a:latin typeface="YS Text"/>
              </a:rPr>
              <a:t>-несоблюдение </a:t>
            </a:r>
            <a:r>
              <a:rPr lang="ru-RU" b="1" dirty="0">
                <a:latin typeface="YS Text"/>
              </a:rPr>
              <a:t>гигиенических требований в организации образовательного процесса; недостаточное финансирование учебного </a:t>
            </a:r>
            <a:r>
              <a:rPr lang="ru-RU" b="1" dirty="0" smtClean="0">
                <a:latin typeface="YS Text"/>
              </a:rPr>
              <a:t>заведения</a:t>
            </a:r>
            <a:r>
              <a:rPr lang="ru-RU" b="1" dirty="0" smtClean="0">
                <a:latin typeface="Times New Roman"/>
              </a:rPr>
              <a:t>.</a:t>
            </a:r>
            <a:endParaRPr lang="ru-RU" b="1" dirty="0"/>
          </a:p>
        </p:txBody>
      </p:sp>
      <p:pic>
        <p:nvPicPr>
          <p:cNvPr id="2051" name="Picture 3" descr="C:\Users\123\Desktop\shkola-bor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2770908" y="2316125"/>
            <a:ext cx="3664527" cy="2521527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123\Desktop\screen4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6747163" y="2939649"/>
            <a:ext cx="2272145" cy="210575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123\Desktop\screen4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06580" y="4602395"/>
            <a:ext cx="1939636" cy="217247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123\Desktop\screen4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429490" y="2328069"/>
            <a:ext cx="1898073" cy="2048056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08218" y="5197872"/>
            <a:ext cx="54448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smtClean="0">
                <a:latin typeface="Tahoma"/>
                <a:ea typeface="Times New Roman"/>
                <a:cs typeface="Times New Roman"/>
              </a:rPr>
              <a:t>правильная величина парт и стульев</a:t>
            </a:r>
          </a:p>
          <a:p>
            <a:pPr marL="285750" lvl="0" indent="-285750">
              <a:buFontTx/>
              <a:buChar char="-"/>
            </a:pPr>
            <a:r>
              <a:rPr lang="ru-RU" dirty="0">
                <a:latin typeface="Tahoma"/>
                <a:ea typeface="Times New Roman"/>
                <a:cs typeface="Times New Roman"/>
              </a:rPr>
              <a:t>хорошая </a:t>
            </a:r>
            <a:r>
              <a:rPr lang="ru-RU" dirty="0" smtClean="0">
                <a:latin typeface="Tahoma"/>
                <a:ea typeface="Times New Roman"/>
                <a:cs typeface="Times New Roman"/>
              </a:rPr>
              <a:t>освещенность</a:t>
            </a:r>
          </a:p>
          <a:p>
            <a:pPr marL="285750" lvl="0" indent="-285750">
              <a:buFontTx/>
              <a:buChar char="-"/>
            </a:pPr>
            <a:r>
              <a:rPr lang="ru-RU" dirty="0">
                <a:latin typeface="Tahoma"/>
                <a:ea typeface="Times New Roman"/>
                <a:cs typeface="Times New Roman"/>
              </a:rPr>
              <a:t>оптимальный тепловой </a:t>
            </a:r>
            <a:r>
              <a:rPr lang="ru-RU" dirty="0" smtClean="0">
                <a:latin typeface="Tahoma"/>
                <a:ea typeface="Times New Roman"/>
                <a:cs typeface="Times New Roman"/>
              </a:rPr>
              <a:t>режим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ahoma"/>
                <a:ea typeface="Times New Roman"/>
                <a:cs typeface="Times New Roman"/>
              </a:rPr>
              <a:t>свежий воздух</a:t>
            </a:r>
          </a:p>
        </p:txBody>
      </p:sp>
      <p:sp>
        <p:nvSpPr>
          <p:cNvPr id="6" name="Овал 5"/>
          <p:cNvSpPr/>
          <p:nvPr/>
        </p:nvSpPr>
        <p:spPr>
          <a:xfrm>
            <a:off x="3408218" y="821139"/>
            <a:ext cx="2230582" cy="49504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112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346" y="487556"/>
            <a:ext cx="8451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endParaRPr lang="ru-RU" b="1" dirty="0" smtClean="0">
              <a:solidFill>
                <a:srgbClr val="1A1A1A"/>
              </a:solidFill>
              <a:latin typeface="YS Text"/>
            </a:endParaRPr>
          </a:p>
          <a:p>
            <a:pPr lvl="0" indent="45720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-перегрузка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учебных программ, </a:t>
            </a:r>
            <a:endParaRPr lang="ru-RU" b="1" dirty="0" smtClean="0">
              <a:solidFill>
                <a:srgbClr val="1A1A1A"/>
              </a:solidFill>
              <a:latin typeface="YS Text"/>
            </a:endParaRPr>
          </a:p>
          <a:p>
            <a:pPr lvl="0" indent="45720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-интенсификация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учебного процесса, </a:t>
            </a:r>
            <a:endParaRPr lang="ru-RU" b="1" dirty="0" smtClean="0">
              <a:solidFill>
                <a:srgbClr val="1A1A1A"/>
              </a:solidFill>
              <a:latin typeface="YS Text"/>
            </a:endParaRPr>
          </a:p>
          <a:p>
            <a:pPr lvl="0" indent="45720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-несовершенство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учебных программ и технологий, </a:t>
            </a:r>
            <a:endParaRPr lang="ru-RU" b="1" dirty="0" smtClean="0">
              <a:solidFill>
                <a:srgbClr val="1A1A1A"/>
              </a:solidFill>
              <a:latin typeface="YS Text"/>
            </a:endParaRPr>
          </a:p>
          <a:p>
            <a:pPr lvl="0" indent="45720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-несоответствие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технологий 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и программ обучения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возрастным,  индивидуальным  и психологическим особенностям 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обучающихся</a:t>
            </a:r>
            <a:endParaRPr lang="ru-RU" b="1" dirty="0">
              <a:solidFill>
                <a:srgbClr val="1A1A1A"/>
              </a:solidFill>
              <a:latin typeface="YS Text"/>
            </a:endParaRPr>
          </a:p>
        </p:txBody>
      </p:sp>
      <p:pic>
        <p:nvPicPr>
          <p:cNvPr id="3074" name="Picture 2" descr="C:\Users\123\Desktop\full_size_1610450557-4e428c75c7559848e36b9b78c931157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4727" y="2712937"/>
            <a:ext cx="6549735" cy="3673187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3643744" y="124691"/>
            <a:ext cx="2189019" cy="53604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286505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909" y="709229"/>
            <a:ext cx="82850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1A1A1A"/>
                </a:solidFill>
                <a:latin typeface="YS Text"/>
              </a:rPr>
              <a:t>-  недостаток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двигательной активности 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обучающихся </a:t>
            </a:r>
            <a:r>
              <a:rPr lang="ru-RU" dirty="0" smtClean="0">
                <a:solidFill>
                  <a:srgbClr val="1A1A1A"/>
                </a:solidFill>
                <a:latin typeface="YS Text"/>
              </a:rPr>
              <a:t>(гиподинамия)</a:t>
            </a:r>
          </a:p>
          <a:p>
            <a:r>
              <a:rPr lang="ru-RU" b="1" dirty="0" smtClean="0">
                <a:solidFill>
                  <a:srgbClr val="1A1A1A"/>
                </a:solidFill>
                <a:latin typeface="YS Text"/>
              </a:rPr>
              <a:t>- «мобильная зависимость» </a:t>
            </a:r>
            <a:r>
              <a:rPr lang="ru-RU" dirty="0" smtClean="0">
                <a:solidFill>
                  <a:srgbClr val="1A1A1A"/>
                </a:solidFill>
                <a:latin typeface="YS Text"/>
              </a:rPr>
              <a:t>(</a:t>
            </a:r>
            <a:r>
              <a:rPr lang="ru-RU" dirty="0" err="1" smtClean="0">
                <a:solidFill>
                  <a:srgbClr val="1A1A1A"/>
                </a:solidFill>
                <a:latin typeface="YS Text"/>
              </a:rPr>
              <a:t>номофобия</a:t>
            </a:r>
            <a:r>
              <a:rPr lang="ru-RU" dirty="0" smtClean="0">
                <a:solidFill>
                  <a:srgbClr val="1A1A1A"/>
                </a:solidFill>
                <a:latin typeface="YS Text"/>
              </a:rPr>
              <a:t>-страх остаться без мобильного телефона, интернета)</a:t>
            </a:r>
          </a:p>
          <a:p>
            <a:r>
              <a:rPr lang="ru-RU" b="1" dirty="0" smtClean="0">
                <a:solidFill>
                  <a:srgbClr val="1A1A1A"/>
                </a:solidFill>
                <a:latin typeface="YS Text"/>
              </a:rPr>
              <a:t>- неправильное питание,</a:t>
            </a:r>
          </a:p>
          <a:p>
            <a:r>
              <a:rPr lang="ru-RU" b="1" dirty="0" smtClean="0">
                <a:solidFill>
                  <a:srgbClr val="1A1A1A"/>
                </a:solidFill>
                <a:latin typeface="YS Text"/>
              </a:rPr>
              <a:t>- несоблюдение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режима 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дня,</a:t>
            </a:r>
          </a:p>
          <a:p>
            <a:r>
              <a:rPr lang="ru-RU" b="1" dirty="0" smtClean="0">
                <a:solidFill>
                  <a:srgbClr val="1A1A1A"/>
                </a:solidFill>
                <a:latin typeface="YS Text"/>
              </a:rPr>
              <a:t>- низкая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культура  в вопросах здоровья у обучающихся, граничащая с полным отрицанием проблем</a:t>
            </a:r>
            <a:endParaRPr lang="ru-RU" b="1" dirty="0"/>
          </a:p>
        </p:txBody>
      </p:sp>
      <p:sp>
        <p:nvSpPr>
          <p:cNvPr id="3" name="Овал 2"/>
          <p:cNvSpPr/>
          <p:nvPr/>
        </p:nvSpPr>
        <p:spPr>
          <a:xfrm>
            <a:off x="3643744" y="138545"/>
            <a:ext cx="2299855" cy="52219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123\Desktop\zavis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6962" y="2729006"/>
            <a:ext cx="3415146" cy="1956139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123\Desktop\1647191363_56-damion-club-p-nepravilnoe-pitanie-yeda-5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9145" y="2435030"/>
            <a:ext cx="3075709" cy="215313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123\Desktop\original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745" y="4435763"/>
            <a:ext cx="2590800" cy="2030413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123\Desktop\maxresdefault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5818909" y="4447311"/>
            <a:ext cx="3144982" cy="201886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123\Desktop\budilnik.jpe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9726" y="4969019"/>
            <a:ext cx="2145001" cy="170887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9900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643744" y="110836"/>
            <a:ext cx="2757055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45127" y="831097"/>
            <a:ext cx="76754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 неблагополучное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состояние здоровья 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преподавателя и обучающихся </a:t>
            </a:r>
            <a:r>
              <a:rPr lang="ru-RU" b="1" dirty="0">
                <a:solidFill>
                  <a:srgbClr val="1A1A1A"/>
                </a:solidFill>
                <a:latin typeface="YS Text"/>
              </a:rPr>
              <a:t>(болезни, стрессовые ситуации, высокие нагрузки</a:t>
            </a:r>
            <a:r>
              <a:rPr lang="ru-RU" b="1" dirty="0" smtClean="0">
                <a:solidFill>
                  <a:srgbClr val="1A1A1A"/>
                </a:solidFill>
                <a:latin typeface="YS Text"/>
              </a:rPr>
              <a:t>)</a:t>
            </a:r>
            <a:endParaRPr lang="ru-RU" b="1" dirty="0">
              <a:solidFill>
                <a:srgbClr val="1A1A1A"/>
              </a:solidFill>
              <a:latin typeface="YS Text"/>
            </a:endParaRPr>
          </a:p>
        </p:txBody>
      </p:sp>
      <p:pic>
        <p:nvPicPr>
          <p:cNvPr id="5122" name="Picture 2" descr="C:\Users\123\Desktop\viewImage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673" y="1917989"/>
            <a:ext cx="2772229" cy="2995542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123\Desktop\slims_darbs_Sh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9527" y="1771150"/>
            <a:ext cx="3352799" cy="314238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123\Desktop\Managing-Work-Related-Stress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4764" y="3837710"/>
            <a:ext cx="3616036" cy="289560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3307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643744" y="110836"/>
            <a:ext cx="2355273" cy="5499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0217" y="704856"/>
            <a:ext cx="85066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algn="just"/>
            <a:r>
              <a:rPr lang="ru-RU" b="1" dirty="0" smtClean="0">
                <a:solidFill>
                  <a:srgbClr val="1A1A1A"/>
                </a:solidFill>
                <a:latin typeface="YS Text"/>
              </a:rPr>
              <a:t>-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авторитарный 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стиль преподавания;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отсутствие 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индивидуального подхода к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обучающимся; использование 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преимущественно обучающих технологий в ущерб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воспитательным;</a:t>
            </a:r>
          </a:p>
          <a:p>
            <a:pPr marL="285750" lvl="0" algn="just"/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-  слабое 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использование технологий, дающих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обучающимся 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опыт «успеха» и «радости», необходимый для поддержания психологического здоровья и эффективной социально- психологической 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адаптации;</a:t>
            </a:r>
            <a:endParaRPr lang="ru-RU" b="1" dirty="0">
              <a:solidFill>
                <a:srgbClr val="1A1A1A"/>
              </a:solidFill>
              <a:latin typeface="Georgia" panose="02040502050405020303" pitchFamily="18" charset="0"/>
            </a:endParaRPr>
          </a:p>
          <a:p>
            <a:pPr lvl="0" indent="457200" algn="just"/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- недостаточное развитие у учителей личностных качеств, необходимых для реализации здоровьесберегающих технологий (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толерантности, доброжелательности</a:t>
            </a:r>
            <a:r>
              <a:rPr lang="ru-RU" b="1" dirty="0">
                <a:solidFill>
                  <a:srgbClr val="1A1A1A"/>
                </a:solidFill>
                <a:latin typeface="Georgia" panose="02040502050405020303" pitchFamily="18" charset="0"/>
              </a:rPr>
              <a:t>, чувства юмора и др</a:t>
            </a:r>
            <a:r>
              <a:rPr lang="ru-RU" b="1" dirty="0" smtClean="0">
                <a:solidFill>
                  <a:srgbClr val="1A1A1A"/>
                </a:solidFill>
                <a:latin typeface="Georgia" panose="02040502050405020303" pitchFamily="18" charset="0"/>
              </a:rPr>
              <a:t>.)</a:t>
            </a:r>
            <a:endParaRPr lang="ru-RU" b="1" dirty="0">
              <a:solidFill>
                <a:srgbClr val="1A1A1A"/>
              </a:solidFill>
              <a:latin typeface="Georgia" panose="02040502050405020303" pitchFamily="18" charset="0"/>
            </a:endParaRPr>
          </a:p>
          <a:p>
            <a:pPr marL="285750" indent="457200">
              <a:buFontTx/>
              <a:buChar char="-"/>
            </a:pPr>
            <a:endParaRPr lang="ru-RU" b="1" dirty="0"/>
          </a:p>
        </p:txBody>
      </p:sp>
      <p:pic>
        <p:nvPicPr>
          <p:cNvPr id="6146" name="Picture 2" descr="C:\Users\123\Desktop\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4545" y="3962400"/>
            <a:ext cx="4599710" cy="2729346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224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3673" y="113253"/>
            <a:ext cx="75091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u="sng" dirty="0">
                <a:solidFill>
                  <a:srgbClr val="FF0000"/>
                </a:solidFill>
                <a:latin typeface="YS Text"/>
              </a:rPr>
              <a:t>Здоровьесбережение  на  уроках  математики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06582" y="633951"/>
            <a:ext cx="778625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>
                <a:latin typeface="Georgia" panose="02040502050405020303" pitchFamily="18" charset="0"/>
              </a:rPr>
              <a:t>Математика </a:t>
            </a:r>
            <a:r>
              <a:rPr lang="ru-RU" dirty="0">
                <a:latin typeface="Georgia" panose="02040502050405020303" pitchFamily="18" charset="0"/>
              </a:rPr>
              <a:t>считается одним из самых трудных учебных дисциплин для усвоения. </a:t>
            </a:r>
            <a:r>
              <a:rPr lang="ru-RU" dirty="0" smtClean="0">
                <a:latin typeface="Georgia" panose="02040502050405020303" pitchFamily="18" charset="0"/>
              </a:rPr>
              <a:t>При </a:t>
            </a:r>
            <a:r>
              <a:rPr lang="ru-RU" dirty="0">
                <a:latin typeface="Georgia" panose="02040502050405020303" pitchFamily="18" charset="0"/>
              </a:rPr>
              <a:t>изучении этого предмета обучающимся приходится испытывать значительные интеллектуальные, психоэмоциональные </a:t>
            </a:r>
            <a:r>
              <a:rPr lang="ru-RU" dirty="0" smtClean="0">
                <a:latin typeface="Georgia" panose="02040502050405020303" pitchFamily="18" charset="0"/>
              </a:rPr>
              <a:t>нагрузки.</a:t>
            </a:r>
          </a:p>
          <a:p>
            <a:pPr lvl="0" algn="ctr"/>
            <a:r>
              <a:rPr lang="ru-RU" b="1" dirty="0" smtClean="0">
                <a:latin typeface="Georgia" panose="02040502050405020303" pitchFamily="18" charset="0"/>
              </a:rPr>
              <a:t>Специфические особенности математики: 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i="1" dirty="0" smtClean="0">
                <a:latin typeface="Georgia" panose="02040502050405020303" pitchFamily="18" charset="0"/>
              </a:rPr>
              <a:t>содержание </a:t>
            </a:r>
            <a:r>
              <a:rPr lang="ru-RU" i="1" dirty="0">
                <a:latin typeface="Georgia" panose="02040502050405020303" pitchFamily="18" charset="0"/>
              </a:rPr>
              <a:t>урока математики не является автономным, оно разворачивается с опорой на ранее изученное, подготавливая базу для освоения новых знаний, что связано со строгой логикой построения курса математики;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u-RU" i="1" dirty="0" smtClean="0">
                <a:latin typeface="Georgia" panose="02040502050405020303" pitchFamily="18" charset="0"/>
              </a:rPr>
              <a:t>в </a:t>
            </a:r>
            <a:r>
              <a:rPr lang="ru-RU" i="1" dirty="0">
                <a:latin typeface="Georgia" panose="02040502050405020303" pitchFamily="18" charset="0"/>
              </a:rPr>
              <a:t>процессе обучения математике теоретический материал осознается и усваивается в процессе решения задач, потому на уроках математики теория чаще всего не изучается в отрыве от практики.</a:t>
            </a:r>
          </a:p>
          <a:p>
            <a:pPr lvl="0" indent="457200" algn="ctr"/>
            <a:endParaRPr lang="ru-RU" b="1" dirty="0" smtClean="0">
              <a:latin typeface="Georgia" panose="02040502050405020303" pitchFamily="18" charset="0"/>
            </a:endParaRPr>
          </a:p>
        </p:txBody>
      </p:sp>
      <p:pic>
        <p:nvPicPr>
          <p:cNvPr id="7170" name="Picture 2" descr="C:\Users\123\Desktop\test-s-vashim-umom-vse-v-poryadke-esli-otvetite-na-6-9-voprosov-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04508" y="4598843"/>
            <a:ext cx="3588328" cy="2148321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012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1214</TotalTime>
  <Words>865</Words>
  <Application>Microsoft Office PowerPoint</Application>
  <PresentationFormat>Экран 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123;наталья</dc:creator>
  <cp:lastModifiedBy>Наталья</cp:lastModifiedBy>
  <cp:revision>114</cp:revision>
  <dcterms:created xsi:type="dcterms:W3CDTF">2023-01-16T03:29:30Z</dcterms:created>
  <dcterms:modified xsi:type="dcterms:W3CDTF">2023-02-27T06:14:12Z</dcterms:modified>
</cp:coreProperties>
</file>