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61" r:id="rId4"/>
    <p:sldId id="258" r:id="rId5"/>
    <p:sldId id="259" r:id="rId6"/>
    <p:sldId id="264" r:id="rId7"/>
    <p:sldId id="260" r:id="rId8"/>
    <p:sldId id="276" r:id="rId9"/>
    <p:sldId id="265" r:id="rId10"/>
    <p:sldId id="267" r:id="rId11"/>
    <p:sldId id="266" r:id="rId12"/>
    <p:sldId id="268" r:id="rId13"/>
    <p:sldId id="272" r:id="rId14"/>
    <p:sldId id="269" r:id="rId15"/>
    <p:sldId id="270" r:id="rId16"/>
    <p:sldId id="271" r:id="rId17"/>
    <p:sldId id="273" r:id="rId18"/>
    <p:sldId id="274" r:id="rId19"/>
    <p:sldId id="275" r:id="rId20"/>
    <p:sldId id="277" r:id="rId21"/>
  </p:sldIdLst>
  <p:sldSz cx="9144000" cy="6858000" type="screen4x3"/>
  <p:notesSz cx="6735763" cy="9856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476BA-7E35-4519-B8B8-6D426793B051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39775"/>
            <a:ext cx="4926013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1974"/>
            <a:ext cx="5388610" cy="44355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62238"/>
            <a:ext cx="2918831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62238"/>
            <a:ext cx="2918831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D7CFF-A123-4C60-A73A-67DF103F4E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9925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D7CFF-A123-4C60-A73A-67DF103F4ED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8235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D7CFF-A123-4C60-A73A-67DF103F4EDC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2657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306D04-9469-481D-8097-3A9D7897EF6F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B660D-88C5-4C03-ACB3-52F2A7523BEE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9A63FB-E4C9-4693-A395-C8BAC7663C38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0DB57-D348-431B-903F-2403129EC7B8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FBDA9-7658-436B-959F-638839E54F8D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50633-6F37-466C-9EBD-97342E8B2889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BDE108-C845-4C4C-9DAB-A04F77F62481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78063-43FA-45E7-B141-13713650DE73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0485B1-1D88-45A2-9576-0FBF47F9A5CE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840EF9-F820-4A6E-A081-3F826A81F399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5A11B-F0A8-42AE-BFB0-A0A9A2F93BF5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AED465D-C601-48AF-A2F0-324316695F4F}" type="datetime1">
              <a:rPr lang="ru-RU" smtClean="0"/>
              <a:pPr/>
              <a:t>03.03.2023</a:t>
            </a:fld>
            <a:endParaRPr lang="ru-RU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ru-RU" smtClean="0"/>
              <a:t>Книжник Светлана Викторовна учитель МБОУ СОШ №3. г. Кумертау</a:t>
            </a:r>
            <a:endParaRPr lang="ru-RU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831AEAA-3A8D-4D52-9AEA-05810A391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beluys.com/html_basics/html_page.html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World_Wide_Web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URL" TargetMode="External"/><Relationship Id="rId2" Type="http://schemas.openxmlformats.org/officeDocument/2006/relationships/hyperlink" Target="https://ru.wikipedia.org/wiki/HTTP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hyperlink" Target="https://ru.wikipedia.org/wiki/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56992"/>
            <a:ext cx="8496944" cy="1584176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600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WEB-</a:t>
            </a:r>
            <a:r>
              <a:rPr lang="ru-RU" sz="4600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САЙТ.</a:t>
            </a:r>
            <a:br>
              <a:rPr lang="ru-RU" sz="4600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4600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Разработка </a:t>
            </a:r>
            <a:r>
              <a:rPr lang="en-US" sz="4600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WEB-</a:t>
            </a:r>
            <a:r>
              <a:rPr lang="ru-RU" sz="4600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САЙТОВ.</a:t>
            </a:r>
            <a:endParaRPr lang="ru-RU" sz="4600" b="1" dirty="0">
              <a:ln w="11430"/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3560" name="Picture 8" descr="http://vtemechko.ru/wp-content/uploads/2014/10/7990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12846" y="332657"/>
            <a:ext cx="3548244" cy="26642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23728" y="5589240"/>
            <a:ext cx="4968552" cy="47625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Книжник Светлана Викторовна учитель информатики МБОУ СОШ №3. г. Кумертау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6"/>
          <p:cNvSpPr txBox="1">
            <a:spLocks/>
          </p:cNvSpPr>
          <p:nvPr/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" sz="4000" b="1" dirty="0" smtClean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Основные </a:t>
            </a:r>
            <a:r>
              <a:rPr lang="ru" sz="4000" b="1" dirty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тэги для создания Web-страницы</a:t>
            </a:r>
            <a:endParaRPr kumimoji="0" lang="ru" sz="4000" b="0" i="0" u="none" strike="noStrike" kern="0" cap="none" spc="0" normalizeH="0" baseline="0" noProof="0" dirty="0">
              <a:ln w="11430"/>
              <a:gradFill>
                <a:gsLst>
                  <a:gs pos="0">
                    <a:srgbClr val="C00000"/>
                  </a:gs>
                  <a:gs pos="45000">
                    <a:srgbClr val="C000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628800"/>
            <a:ext cx="784887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" sz="2600" dirty="0" smtClean="0">
                <a:solidFill>
                  <a:srgbClr val="00B0F0"/>
                </a:solidFill>
              </a:rPr>
              <a:t>&lt;html&gt;&lt;/html&gt; </a:t>
            </a:r>
            <a:r>
              <a:rPr lang="ru" sz="2600" dirty="0" smtClean="0">
                <a:solidFill>
                  <a:schemeClr val="bg1"/>
                </a:solidFill>
              </a:rPr>
              <a:t>- определяет формат документа</a:t>
            </a:r>
            <a:br>
              <a:rPr lang="ru" sz="2600" dirty="0" smtClean="0">
                <a:solidFill>
                  <a:schemeClr val="bg1"/>
                </a:solidFill>
              </a:rPr>
            </a:br>
            <a:endParaRPr lang="ru" sz="2600" dirty="0" smtClean="0">
              <a:solidFill>
                <a:schemeClr val="bg1"/>
              </a:solidFill>
            </a:endParaRPr>
          </a:p>
          <a:p>
            <a:pPr lvl="0"/>
            <a:r>
              <a:rPr lang="ru" sz="2600" dirty="0" smtClean="0">
                <a:solidFill>
                  <a:srgbClr val="00B0F0"/>
                </a:solidFill>
              </a:rPr>
              <a:t>&lt;head&gt;&lt;/head&gt; </a:t>
            </a:r>
            <a:r>
              <a:rPr lang="ru" sz="2600" dirty="0" smtClean="0">
                <a:solidFill>
                  <a:schemeClr val="bg1"/>
                </a:solidFill>
              </a:rPr>
              <a:t>- содержит название страницы и справочную информацию о ней</a:t>
            </a:r>
          </a:p>
          <a:p>
            <a:pPr lvl="0"/>
            <a:endParaRPr lang="ru" sz="2600" dirty="0" smtClean="0">
              <a:solidFill>
                <a:schemeClr val="bg1"/>
              </a:solidFill>
            </a:endParaRPr>
          </a:p>
          <a:p>
            <a:pPr lvl="0"/>
            <a:r>
              <a:rPr lang="ru" sz="2600" dirty="0" smtClean="0">
                <a:solidFill>
                  <a:srgbClr val="00B0F0"/>
                </a:solidFill>
              </a:rPr>
              <a:t>&lt;title&gt;&lt;/title&gt; </a:t>
            </a:r>
            <a:r>
              <a:rPr lang="ru" sz="2600" dirty="0" smtClean="0">
                <a:solidFill>
                  <a:schemeClr val="bg1"/>
                </a:solidFill>
              </a:rPr>
              <a:t>- содержит название страницы, которое отображается в верхней строке браузера</a:t>
            </a:r>
            <a:br>
              <a:rPr lang="ru" sz="2600" dirty="0" smtClean="0">
                <a:solidFill>
                  <a:schemeClr val="bg1"/>
                </a:solidFill>
              </a:rPr>
            </a:br>
            <a:endParaRPr lang="ru" sz="26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" sz="2600" dirty="0" smtClean="0">
                <a:solidFill>
                  <a:srgbClr val="00B0F0"/>
                </a:solidFill>
              </a:rPr>
              <a:t>&lt;body&gt;&lt;/body&gt; </a:t>
            </a:r>
            <a:r>
              <a:rPr lang="ru" sz="2600" dirty="0" smtClean="0">
                <a:solidFill>
                  <a:schemeClr val="bg1"/>
                </a:solidFill>
              </a:rPr>
              <a:t>- отображает в браузере содержимое страницы</a:t>
            </a:r>
            <a:endParaRPr lang="ru" sz="2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ru" sz="3600" b="1" dirty="0" smtClean="0">
                <a:ln/>
                <a:solidFill>
                  <a:schemeClr val="accent3"/>
                </a:solidFill>
              </a:rPr>
              <a:t>Структура Web-страницы</a:t>
            </a:r>
            <a:endParaRPr lang="ru-RU" sz="3600" b="1" dirty="0" smtClean="0">
              <a:ln/>
              <a:solidFill>
                <a:schemeClr val="accent3"/>
              </a:solidFill>
            </a:endParaRPr>
          </a:p>
        </p:txBody>
      </p:sp>
      <p:sp>
        <p:nvSpPr>
          <p:cNvPr id="4" name="Shape 81"/>
          <p:cNvSpPr txBox="1">
            <a:spLocks noGrp="1"/>
          </p:cNvSpPr>
          <p:nvPr>
            <p:ph idx="1"/>
          </p:nvPr>
        </p:nvSpPr>
        <p:spPr>
          <a:xfrm>
            <a:off x="827584" y="908720"/>
            <a:ext cx="8568952" cy="45259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-US" sz="1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" sz="18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Текст </a:t>
            </a:r>
            <a:r>
              <a:rPr lang="en-US" sz="18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</a:t>
            </a:r>
            <a:r>
              <a:rPr lang="ru" sz="18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программы</a:t>
            </a:r>
            <a:r>
              <a:rPr lang="en-US" sz="18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ru-RU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ru-RU" sz="1800" b="1" u="sng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Коментарии</a:t>
            </a:r>
            <a:endParaRPr lang="ru" sz="1800" b="1" u="sng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rtl="0">
              <a:buNone/>
            </a:pP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</a:t>
            </a:r>
            <a:r>
              <a:rPr lang="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		  	                               </a:t>
            </a:r>
            <a:r>
              <a:rPr lang="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начало </a:t>
            </a:r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кода</a:t>
            </a:r>
          </a:p>
          <a:p>
            <a:pPr lvl="0">
              <a:buNone/>
            </a:pPr>
            <a:r>
              <a:rPr lang="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&lt;head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		   	                </a:t>
            </a:r>
            <a:r>
              <a:rPr lang="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начало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головной части</a:t>
            </a:r>
            <a:endParaRPr lang="ru" sz="18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&lt;title&gt;</a:t>
            </a:r>
            <a:r>
              <a:rPr lang="ru" sz="18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документ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&lt;/title&gt;                </a:t>
            </a:r>
            <a:r>
              <a:rPr lang="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заголовок документа</a:t>
            </a:r>
            <a:endParaRPr lang="ru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&lt;/head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			                </a:t>
            </a:r>
            <a:r>
              <a:rPr lang="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конец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головной части</a:t>
            </a:r>
            <a:endParaRPr lang="ru" sz="18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&lt;body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                       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</a:t>
            </a:r>
            <a:r>
              <a:rPr lang="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начало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тела программы</a:t>
            </a:r>
          </a:p>
          <a:p>
            <a:pPr lvl="0">
              <a:buNone/>
            </a:pP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&lt;H1&gt; </a:t>
            </a:r>
            <a:r>
              <a:rPr lang="ru-RU" sz="18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</a:t>
            </a:r>
            <a:r>
              <a:rPr lang="en-US" sz="18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</a:t>
            </a:r>
            <a:r>
              <a:rPr lang="ru-RU" sz="18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документ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&lt;/H1&gt; </a:t>
            </a: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заголовок</a:t>
            </a:r>
            <a:endParaRPr lang="ru" sz="18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&lt;HR&gt;</a:t>
            </a: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горизонтальная линия</a:t>
            </a:r>
          </a:p>
          <a:p>
            <a:pPr lvl="0"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&lt;P&gt;					</a:t>
            </a: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начало абзаца</a:t>
            </a:r>
          </a:p>
          <a:p>
            <a:pPr lvl="0">
              <a:buNone/>
            </a:pP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18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Кошка не похожа на собаку.</a:t>
            </a:r>
          </a:p>
          <a:p>
            <a:pPr lvl="0">
              <a:buNone/>
            </a:pPr>
            <a:r>
              <a:rPr lang="ru-RU" sz="18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А собака не похожа на кошку.</a:t>
            </a:r>
          </a:p>
          <a:p>
            <a:pPr lvl="0">
              <a:buNone/>
            </a:pPr>
            <a:r>
              <a:rPr lang="ru-RU" sz="18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именно это сходство и берем за основу.</a:t>
            </a:r>
            <a:endParaRPr lang="en-US" sz="1800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&lt;/P</a:t>
            </a:r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                                                  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конец абзаца</a:t>
            </a:r>
            <a:endParaRPr lang="en-US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&lt;/</a:t>
            </a:r>
            <a:r>
              <a:rPr lang="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body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			          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конец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тела программы</a:t>
            </a:r>
            <a:endParaRPr lang="ru" sz="18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&lt;/html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ru-RU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конец</a:t>
            </a:r>
            <a:r>
              <a:rPr lang="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</a:t>
            </a:r>
            <a:r>
              <a:rPr lang="ru-RU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кода</a:t>
            </a:r>
            <a:endParaRPr lang="ru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ru-RU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Сохранение, редактирование </a:t>
            </a:r>
            <a:r>
              <a:rPr lang="ru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Web-страницы</a:t>
            </a:r>
            <a:endParaRPr lang="ru-RU" dirty="0" smtClean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556792"/>
            <a:ext cx="7488832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Напечатать текст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HTML 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программы в текстовом редакторе Блокнот </a:t>
            </a:r>
          </a:p>
          <a:p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Созданную Web-страничку необходимо сохранить в виде файла с расширением 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*.</a:t>
            </a:r>
            <a:r>
              <a:rPr lang="ru-RU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*.</a:t>
            </a:r>
            <a:r>
              <a:rPr lang="ru-RU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htm</a:t>
            </a:r>
            <a:endParaRPr lang="ru-RU" sz="24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процессе создания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-страницы приходится добавлять новые тэги и просматривать получаемый результат. Для добавления тэгов необходимо открыть файл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-страницы с помощью Блокнота</a:t>
            </a:r>
            <a:b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командой вид – просмотр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HTML – 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кода.</a:t>
            </a:r>
          </a:p>
          <a:p>
            <a:pPr lvl="0">
              <a:buNone/>
            </a:pPr>
            <a:r>
              <a:rPr lang="ru-RU" dirty="0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00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Например:</a:t>
            </a: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Главная.html</a:t>
            </a:r>
            <a:endParaRPr lang="ru-RU" dirty="0" smtClean="0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00"/>
          <p:cNvSpPr/>
          <p:nvPr/>
        </p:nvSpPr>
        <p:spPr>
          <a:xfrm>
            <a:off x="144737" y="1585529"/>
            <a:ext cx="4114417" cy="3036770"/>
          </a:xfrm>
          <a:prstGeom prst="rect">
            <a:avLst/>
          </a:prstGeom>
          <a:blipFill>
            <a:blip r:embed="rId2" cstate="email"/>
            <a:stretch>
              <a:fillRect/>
            </a:stretch>
          </a:blipFill>
          <a:ln>
            <a:noFill/>
          </a:ln>
        </p:spPr>
      </p:sp>
      <p:sp>
        <p:nvSpPr>
          <p:cNvPr id="5" name="Shape 101"/>
          <p:cNvSpPr/>
          <p:nvPr/>
        </p:nvSpPr>
        <p:spPr>
          <a:xfrm>
            <a:off x="2915816" y="3717032"/>
            <a:ext cx="6088195" cy="2952755"/>
          </a:xfrm>
          <a:prstGeom prst="rect">
            <a:avLst/>
          </a:prstGeom>
          <a:blipFill>
            <a:blip r:embed="rId3" cstate="email"/>
            <a:stretch>
              <a:fillRect/>
            </a:stretch>
          </a:blipFill>
          <a:ln>
            <a:noFill/>
          </a:ln>
        </p:spPr>
      </p:sp>
      <p:sp>
        <p:nvSpPr>
          <p:cNvPr id="6" name="Прямоугольник 5"/>
          <p:cNvSpPr/>
          <p:nvPr/>
        </p:nvSpPr>
        <p:spPr>
          <a:xfrm>
            <a:off x="683568" y="476672"/>
            <a:ext cx="763284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Вид </a:t>
            </a:r>
            <a:r>
              <a:rPr lang="en-US" sz="3600" b="1" dirty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html-</a:t>
            </a:r>
            <a:r>
              <a:rPr lang="ru-RU" sz="3600" b="1" dirty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страницы </a:t>
            </a:r>
            <a:r>
              <a:rPr lang="ru-RU" sz="3600" b="1" dirty="0" smtClean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в:</a:t>
            </a:r>
            <a:br>
              <a:rPr lang="ru-RU" sz="3600" b="1" dirty="0" smtClean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</a:br>
            <a:r>
              <a:rPr lang="ru-RU" sz="3200" b="1" dirty="0" smtClean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Блокноте</a:t>
            </a:r>
            <a:r>
              <a:rPr lang="ru-RU" sz="3600" b="1" dirty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				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b="1" dirty="0">
              <a:ln/>
              <a:solidFill>
                <a:schemeClr val="accent3"/>
              </a:solidFill>
              <a:latin typeface="+mj-lt"/>
              <a:ea typeface="+mj-ea"/>
              <a:cs typeface="+mj-cs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b="1" dirty="0">
              <a:ln/>
              <a:solidFill>
                <a:schemeClr val="accent3"/>
              </a:solidFill>
              <a:latin typeface="+mj-lt"/>
              <a:ea typeface="+mj-ea"/>
              <a:cs typeface="+mj-cs"/>
            </a:endParaRPr>
          </a:p>
          <a:p>
            <a:pPr marL="3657600" lvl="0" indent="457200" algn="ctr" fontAlgn="base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ln/>
              <a:solidFill>
                <a:schemeClr val="accent3"/>
              </a:solidFill>
              <a:latin typeface="+mj-lt"/>
              <a:ea typeface="+mj-ea"/>
              <a:cs typeface="+mj-cs"/>
            </a:endParaRPr>
          </a:p>
          <a:p>
            <a:pPr marL="3657600" lvl="0" indent="4572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Internet </a:t>
            </a:r>
            <a:r>
              <a:rPr lang="en-US" sz="3200" b="1" dirty="0">
                <a:ln/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Explorer</a:t>
            </a:r>
            <a:endParaRPr lang="ru-RU" sz="3200" b="1" dirty="0">
              <a:ln/>
              <a:solidFill>
                <a:schemeClr val="accent3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Форматирование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64704" y="1196752"/>
            <a:ext cx="8579296" cy="4525963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Разбиение текста на абзацы: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&lt;P&gt;…&lt;/P&gt;</a:t>
            </a:r>
          </a:p>
          <a:p>
            <a:pPr eaLnBrk="1" hangingPunct="1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Центрирование объектов: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&lt;CENTER&gt;… &lt;/CENTER&gt;</a:t>
            </a:r>
          </a:p>
          <a:p>
            <a:pPr eaLnBrk="1" hangingPunct="1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Выравнивание абзацев: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 ALIGN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="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JUSTIFY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"&gt;, &lt;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 ALIGN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=“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LEFT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"&gt;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 ALIGN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=“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RIGHT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"&gt;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Цвет, размер: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&lt;FONT COLOR="#00FFFF"&gt; или &lt;FONT COLOR=“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BLUE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"&gt;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FONT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SIZE="5“&gt;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&lt;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FONT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FACE=“ARIAL“&gt;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FONT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SIZE="5“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COLOR="#00FFFF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1430"/>
                <a:gradFill>
                  <a:gsLst>
                    <a:gs pos="0">
                      <a:srgbClr val="C00000"/>
                    </a:gs>
                    <a:gs pos="45000">
                      <a:srgbClr val="C000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Запись текста в формате RGB </a:t>
            </a:r>
          </a:p>
        </p:txBody>
      </p:sp>
      <p:pic>
        <p:nvPicPr>
          <p:cNvPr id="4" name="Picture 2" descr="C:\Users\Пользователь\Desktop\ЛИЦЕЙ\10 кл.и матем основы инф\Разработка Web-сайта\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8229600" cy="2520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ижний колонтитул 3"/>
          <p:cNvSpPr txBox="1">
            <a:spLocks/>
          </p:cNvSpPr>
          <p:nvPr/>
        </p:nvSpPr>
        <p:spPr bwMode="auto">
          <a:xfrm>
            <a:off x="2123728" y="5733256"/>
            <a:ext cx="496855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Книжник Светлана Викторовна учитель информатики МБОУ СОШ №3. г. Кумертау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Гиперссылки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определения гиперссылки используется тег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&lt;A&gt;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структура которого имеет следующий вид:</a:t>
            </a:r>
            <a:b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&lt;A   HREF=“filename” &gt;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текст ссылки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&lt;/A&gt;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Пример: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&lt;A   HREF=“foto.bmp” &gt;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фотография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&lt;/A&gt;</a:t>
            </a:r>
          </a:p>
          <a:p>
            <a:pPr algn="ctr">
              <a:buNone/>
            </a:pPr>
            <a:endParaRPr lang="en-US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ct val="50000"/>
              </a:spcBef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Возможно добавление атрибута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TARGET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 следующими значениями:</a:t>
            </a:r>
          </a:p>
          <a:p>
            <a:pPr lvl="1">
              <a:spcBef>
                <a:spcPct val="50000"/>
              </a:spcBef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 –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открытие документа в текущем окне</a:t>
            </a:r>
          </a:p>
          <a:p>
            <a:pPr lvl="1">
              <a:spcBef>
                <a:spcPct val="50000"/>
              </a:spcBef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blank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открытие документа в новом окне</a:t>
            </a:r>
          </a:p>
          <a:p>
            <a:pPr algn="ctr">
              <a:buNone/>
            </a:pPr>
            <a:endParaRPr lang="ru-RU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ru-RU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419872" y="2780928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>
                <a:solidFill>
                  <a:srgbClr val="00B0F0"/>
                </a:solidFill>
              </a:rPr>
              <a:t>Имя файла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788024" y="2780928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rgbClr val="00B0F0"/>
                </a:solidFill>
              </a:rPr>
              <a:t>Текст в </a:t>
            </a:r>
            <a:r>
              <a:rPr lang="en-US" dirty="0">
                <a:solidFill>
                  <a:srgbClr val="00B0F0"/>
                </a:solidFill>
              </a:rPr>
              <a:t>HTML - </a:t>
            </a:r>
            <a:r>
              <a:rPr lang="ru-RU" dirty="0">
                <a:solidFill>
                  <a:srgbClr val="00B0F0"/>
                </a:solidFill>
              </a:rPr>
              <a:t>документе</a:t>
            </a:r>
          </a:p>
        </p:txBody>
      </p:sp>
      <p:sp>
        <p:nvSpPr>
          <p:cNvPr id="8" name="Левая фигурная скобка 7"/>
          <p:cNvSpPr/>
          <p:nvPr/>
        </p:nvSpPr>
        <p:spPr>
          <a:xfrm rot="16200000">
            <a:off x="3671900" y="2096852"/>
            <a:ext cx="432048" cy="1080120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5328084" y="2168860"/>
            <a:ext cx="432048" cy="1080120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ru-RU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Вставка графических изображений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вставки изображений используется </a:t>
            </a:r>
            <a:r>
              <a:rPr lang="ru-RU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тег 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&lt;IMG&gt;.</a:t>
            </a:r>
            <a:endParaRPr lang="ru-RU" sz="24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Рассмотрим применение этого тега на примере: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&lt;IMG  SRC=“foto.jpg”  WIDTH=“542”  HEIGHT=“407”  ALT= “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”&gt;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Где   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– определяет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URL – 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адрес графического файла</a:t>
            </a:r>
            <a:b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WIDTH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– ширина,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HEIGHT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– высота,</a:t>
            </a:r>
            <a:b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ALT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– альтернативный текст.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Изображение так же может быть гиперссылкой: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&lt;A   HREF=“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.bmp” &gt; &lt;IMG  SRC=“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.jpg”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WIDTH=“542”  HEIGHT=“407”  ALT= “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”&gt;&lt;/A&gt;</a:t>
            </a:r>
            <a:endParaRPr lang="ru-RU" sz="24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Фон страницы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Фоновое изображение</a:t>
            </a:r>
            <a:r>
              <a:rPr lang="ru-RU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это файл с небольшим рисунком, который многократно повторяется, заполняя все окно браузера независимо от его размера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Графика,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используемая в качестве фоновой, задается в теге </a:t>
            </a:r>
            <a:r>
              <a:rPr lang="en-US" sz="2800" b="1" dirty="0" smtClean="0">
                <a:solidFill>
                  <a:srgbClr val="00B0F0"/>
                </a:solidFill>
                <a:latin typeface="Poor Richard" pitchFamily="18" charset="0"/>
                <a:cs typeface="Times New Roman" pitchFamily="18" charset="0"/>
              </a:rPr>
              <a:t>&lt;BODY&gt;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B0F0"/>
                </a:solidFill>
                <a:latin typeface="Poor Richard" pitchFamily="18" charset="0"/>
                <a:cs typeface="Times New Roman" pitchFamily="18" charset="0"/>
              </a:rPr>
              <a:t>		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&lt;BODY 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BACKGROUND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=“FON.PNG”&gt;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-фоновая картинка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&lt;BODY </a:t>
            </a:r>
            <a:r>
              <a:rPr lang="en-US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BGCOLOR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=“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ЦВЕТ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”&gt;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-  цвет фона</a:t>
            </a:r>
            <a:endParaRPr lang="ru-RU" sz="24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АТРИБУТЫ КАРТИНКИ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37854183"/>
              </p:ext>
            </p:extLst>
          </p:nvPr>
        </p:nvGraphicFramePr>
        <p:xfrm>
          <a:off x="755576" y="1124741"/>
          <a:ext cx="7560840" cy="5328594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3780420"/>
                <a:gridCol w="3780420"/>
              </a:tblGrid>
              <a:tr h="1112442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&lt;</a:t>
                      </a:r>
                      <a:r>
                        <a:rPr lang="en-US" sz="2000" dirty="0" err="1"/>
                        <a:t>img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src</a:t>
                      </a:r>
                      <a:r>
                        <a:rPr lang="en-US" sz="2000" dirty="0"/>
                        <a:t>="uzeron_pc.jpg"&gt;</a:t>
                      </a:r>
                      <a:br>
                        <a:rPr lang="en-US" sz="2000" dirty="0"/>
                      </a:br>
                      <a:endParaRPr lang="en-US" sz="2000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/>
                        <a:t>Без атрибутов - текст по умолчанию находится снизу картинки</a:t>
                      </a:r>
                      <a:endParaRPr lang="ru-RU" sz="2000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</a:tr>
              <a:tr h="995634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&lt;</a:t>
                      </a:r>
                      <a:r>
                        <a:rPr lang="en-US" sz="2000" dirty="0" err="1"/>
                        <a:t>img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src</a:t>
                      </a:r>
                      <a:r>
                        <a:rPr lang="en-US" sz="2000" dirty="0"/>
                        <a:t>="uzeron_pc.jpg" align="right"&gt;</a:t>
                      </a:r>
                      <a:br>
                        <a:rPr lang="en-US" sz="2000" dirty="0"/>
                      </a:br>
                      <a:endParaRPr lang="en-US" sz="2000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err="1"/>
                        <a:t>align=</a:t>
                      </a:r>
                      <a:r>
                        <a:rPr lang="ru-RU" sz="2000" b="1" dirty="0"/>
                        <a:t>"</a:t>
                      </a:r>
                      <a:r>
                        <a:rPr lang="ru-RU" sz="2000" b="1" dirty="0" err="1"/>
                        <a:t>right</a:t>
                      </a:r>
                      <a:r>
                        <a:rPr lang="ru-RU" sz="2000" b="1" dirty="0"/>
                        <a:t>" </a:t>
                      </a:r>
                      <a:r>
                        <a:rPr lang="ru-RU" sz="2000" dirty="0"/>
                        <a:t>- картинка справа, текст слева</a:t>
                      </a:r>
                      <a:endParaRPr lang="ru-RU" sz="2000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</a:tr>
              <a:tr h="995634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&lt;</a:t>
                      </a:r>
                      <a:r>
                        <a:rPr lang="en-US" sz="2000" dirty="0" err="1"/>
                        <a:t>img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src</a:t>
                      </a:r>
                      <a:r>
                        <a:rPr lang="en-US" sz="2000" dirty="0"/>
                        <a:t>="uzeron_pc.jpg" align="left"&gt;</a:t>
                      </a:r>
                      <a:br>
                        <a:rPr lang="en-US" sz="2000" dirty="0"/>
                      </a:br>
                      <a:endParaRPr lang="en-US" sz="2000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err="1"/>
                        <a:t>align=</a:t>
                      </a:r>
                      <a:r>
                        <a:rPr lang="ru-RU" sz="2000" b="1" dirty="0"/>
                        <a:t>"</a:t>
                      </a:r>
                      <a:r>
                        <a:rPr lang="ru-RU" sz="2000" b="1" dirty="0" err="1"/>
                        <a:t>left</a:t>
                      </a:r>
                      <a:r>
                        <a:rPr lang="ru-RU" sz="2000" b="1" dirty="0"/>
                        <a:t>"</a:t>
                      </a:r>
                      <a:r>
                        <a:rPr lang="ru-RU" sz="2000" dirty="0"/>
                        <a:t> - картинка слева, текст обтекает справа</a:t>
                      </a:r>
                      <a:endParaRPr lang="ru-RU" sz="2000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</a:tr>
              <a:tr h="1112442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&lt;img src="uzeron_pc.jpg" align="bottom"&gt;</a:t>
                      </a:r>
                      <a:br>
                        <a:rPr lang="en-US" sz="2000"/>
                      </a:br>
                      <a:endParaRPr lang="en-US" sz="200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err="1"/>
                        <a:t>align=</a:t>
                      </a:r>
                      <a:r>
                        <a:rPr lang="ru-RU" sz="2000" b="1" dirty="0"/>
                        <a:t>"</a:t>
                      </a:r>
                      <a:r>
                        <a:rPr lang="ru-RU" sz="2000" b="1" dirty="0" err="1"/>
                        <a:t>bottom</a:t>
                      </a:r>
                      <a:r>
                        <a:rPr lang="ru-RU" sz="2000" b="1" dirty="0"/>
                        <a:t>"</a:t>
                      </a:r>
                      <a:r>
                        <a:rPr lang="ru-RU" sz="2000" dirty="0"/>
                        <a:t> - как и по умолчанию, текст внизу картинки</a:t>
                      </a:r>
                      <a:endParaRPr lang="ru-RU" sz="2000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</a:tr>
              <a:tr h="1112442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&lt;img src="uzeron_pc.jpg" align="middle"&gt;</a:t>
                      </a:r>
                      <a:br>
                        <a:rPr lang="en-US" sz="2000"/>
                      </a:br>
                      <a:endParaRPr lang="en-US" sz="200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err="1"/>
                        <a:t>align=</a:t>
                      </a:r>
                      <a:r>
                        <a:rPr lang="ru-RU" sz="2000" b="1" dirty="0"/>
                        <a:t>"</a:t>
                      </a:r>
                      <a:r>
                        <a:rPr lang="ru-RU" sz="2000" b="1" dirty="0" err="1"/>
                        <a:t>middle</a:t>
                      </a:r>
                      <a:r>
                        <a:rPr lang="ru-RU" sz="2000" b="1" dirty="0"/>
                        <a:t>"</a:t>
                      </a:r>
                      <a:r>
                        <a:rPr lang="ru-RU" sz="2000" dirty="0"/>
                        <a:t> - текст посередине картинки</a:t>
                      </a:r>
                      <a:endParaRPr lang="ru-RU" sz="2000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54919" marR="54919" marT="27459" marB="27459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20688"/>
            <a:ext cx="8424936" cy="604867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		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Web-</a:t>
            </a:r>
            <a:r>
              <a:rPr lang="ru-RU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страница</a:t>
            </a: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это отдельный документ (комбинация текста, рисунков, анимации, звука и прочее), который имеет свой собственный адрес.</a:t>
            </a: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Web-</a:t>
            </a:r>
            <a:r>
              <a:rPr lang="ru-RU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сайт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это группа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Web-</a:t>
            </a: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страниц, объединенная гиперссылками, принадлежащих какому-либо частному лицу или организации.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Гиперссылка-</a:t>
            </a: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это некоторое слово или объект документа, содержащий указатель(адрес) для перехода на другой фрагмент документа или другую 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Web-</a:t>
            </a:r>
            <a:r>
              <a:rPr lang="ru-RU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страницу</a:t>
            </a:r>
            <a:endParaRPr lang="ru-RU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23728" y="5589240"/>
            <a:ext cx="4968552" cy="47625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Книжник Светлана Викторовна учитель информатики МБОУ СОШ №3. г. Кумертау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72400" cy="1362075"/>
          </a:xfrm>
        </p:spPr>
        <p:txBody>
          <a:bodyPr/>
          <a:lstStyle/>
          <a:p>
            <a:r>
              <a:rPr lang="ru-RU" sz="440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литература</a:t>
            </a:r>
            <a:br>
              <a:rPr lang="ru-RU" sz="440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sz="4400" dirty="0" smtClean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772816"/>
            <a:ext cx="7772400" cy="150018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Иванова И.А. Информатика. 11 класс: Практикум. –Саратов: Лицей, 2004.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hlinkClick r:id="rId2"/>
              </a:rPr>
              <a:t>http://beluys.com/html_basics/html_page.html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mtClean="0">
                <a:solidFill>
                  <a:schemeClr val="bg1"/>
                </a:solidFill>
              </a:rPr>
              <a:t>http://baxtop.ru/sozdanie-saita-s-pomoshhyu-html.htm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2123728" y="5733256"/>
            <a:ext cx="496855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Книжник Светлана Викторовна учитель информатики МБОУ СОШ №3. г. Кумертау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76064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	</a:t>
            </a:r>
            <a:r>
              <a:rPr lang="ru-RU" sz="3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Браузер - </a:t>
            </a:r>
            <a:r>
              <a:rPr lang="ru-RU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 просмотра </a:t>
            </a:r>
            <a:r>
              <a:rPr lang="ru-RU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web-</a:t>
            </a:r>
            <a:r>
              <a:rPr lang="ru-RU" sz="3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сайтов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осуществление путешествий по сети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Служба </a:t>
            </a:r>
            <a:r>
              <a:rPr lang="en-US" sz="3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en-US" sz="3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World Wide Web</a:t>
            </a:r>
            <a:r>
              <a:rPr lang="en-US" sz="3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) </a:t>
            </a:r>
            <a:r>
              <a:rPr lang="en-US" sz="3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всемирная паутина </a:t>
            </a:r>
            <a:r>
              <a:rPr lang="ru-RU" sz="3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(распределенная по всему миру информационная система, содержащая миллионы разнообразных документов)</a:t>
            </a:r>
            <a:r>
              <a:rPr lang="ru-RU" sz="3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использует протокол </a:t>
            </a:r>
            <a:r>
              <a:rPr lang="en-US" sz="3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HTTP </a:t>
            </a:r>
            <a:r>
              <a:rPr lang="en-US" sz="3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протокол передачи гипертекста</a:t>
            </a:r>
            <a:r>
              <a:rPr lang="en-US" sz="3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Его основное назначение</a:t>
            </a:r>
            <a:r>
              <a:rPr lang="ru-RU" sz="3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обработка гиперссылок и передача документов клиенту.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2123728" y="5733256"/>
            <a:ext cx="496855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Книжник Светлана Викторовна учитель информатики МБОУ СОШ №3. г. Кумертау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36904" cy="5674642"/>
          </a:xfrm>
        </p:spPr>
        <p:txBody>
          <a:bodyPr/>
          <a:lstStyle/>
          <a:p>
            <a:r>
              <a:rPr lang="ru-RU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Из истории</a:t>
            </a:r>
            <a:r>
              <a:rPr lang="ru-RU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ru-RU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Первый</a:t>
            </a:r>
            <a:r>
              <a:rPr lang="ru-RU" sz="28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мире сайт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info.cern.ch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появился в 1991 году. Его создатель, Тим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Бернерс-Ли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опубликовал на нём описание новой технологии 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 tooltip="World Wide Web"/>
              </a:rPr>
              <a:t>World Wide Web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(всемирная паутина),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основанной на протоколе передачи данных HTTP, системе адресации URI и языке гипертекстовой разметки HTML. Также на сайте были описаны принципы установки и работы серверов и браузеров. Сайт стал и первым в мире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интернет-каталогом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так как позже Тим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Бернерс-Ли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разместил на нём список ссылок на другие сайты.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4048" y="1052736"/>
            <a:ext cx="3816424" cy="4882554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</a:rPr>
              <a:t>Тим</a:t>
            </a:r>
            <a:r>
              <a:rPr lang="ru-RU" sz="2800" dirty="0" smtClean="0"/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Бернерс-Ли</a:t>
            </a:r>
            <a:r>
              <a:rPr lang="ru-RU" sz="2800" dirty="0" smtClean="0">
                <a:solidFill>
                  <a:schemeClr val="bg1"/>
                </a:solidFill>
              </a:rPr>
              <a:t> является «отцом» основополагающих технологий </a:t>
            </a:r>
            <a:r>
              <a:rPr lang="ru-RU" sz="2800" dirty="0" err="1" smtClean="0">
                <a:solidFill>
                  <a:schemeClr val="bg1"/>
                </a:solidFill>
              </a:rPr>
              <a:t>веба</a:t>
            </a:r>
            <a:r>
              <a:rPr lang="ru-RU" sz="2800" dirty="0" smtClean="0">
                <a:solidFill>
                  <a:schemeClr val="bg1"/>
                </a:solidFill>
              </a:rPr>
              <a:t> — </a:t>
            </a:r>
            <a:r>
              <a:rPr lang="ru-RU" sz="2800" dirty="0" smtClean="0">
                <a:solidFill>
                  <a:schemeClr val="bg1"/>
                </a:solidFill>
                <a:hlinkClick r:id="rId2" tooltip="HTTP"/>
              </a:rPr>
              <a:t>HTTP</a:t>
            </a:r>
            <a:r>
              <a:rPr lang="ru-RU" sz="2800" dirty="0" smtClean="0">
                <a:solidFill>
                  <a:schemeClr val="bg1"/>
                </a:solidFill>
              </a:rPr>
              <a:t>, URI/</a:t>
            </a:r>
            <a:r>
              <a:rPr lang="ru-RU" sz="2800" dirty="0" smtClean="0">
                <a:solidFill>
                  <a:schemeClr val="bg1"/>
                </a:solidFill>
                <a:hlinkClick r:id="rId3" tooltip="URL"/>
              </a:rPr>
              <a:t>URL</a:t>
            </a:r>
            <a:r>
              <a:rPr lang="ru-RU" sz="2800" dirty="0" smtClean="0">
                <a:solidFill>
                  <a:schemeClr val="bg1"/>
                </a:solidFill>
              </a:rPr>
              <a:t> и </a:t>
            </a:r>
            <a:r>
              <a:rPr lang="ru-RU" sz="2800" dirty="0" smtClean="0">
                <a:solidFill>
                  <a:schemeClr val="bg1"/>
                </a:solidFill>
                <a:hlinkClick r:id="rId4" tooltip="HTML"/>
              </a:rPr>
              <a:t>HTML</a:t>
            </a:r>
            <a:r>
              <a:rPr lang="ru-RU" sz="2800" dirty="0" smtClean="0">
                <a:solidFill>
                  <a:schemeClr val="bg1"/>
                </a:solidFill>
              </a:rPr>
              <a:t>, хотя их теоретические основы были заложены ещё раньше.</a:t>
            </a:r>
            <a:endParaRPr lang="ru-RU" sz="2800" dirty="0"/>
          </a:p>
        </p:txBody>
      </p:sp>
      <p:pic>
        <p:nvPicPr>
          <p:cNvPr id="26626" name="Picture 2" descr="http://zuchra2006.narod.ru/images/secon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1124744"/>
            <a:ext cx="3960440" cy="32004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2123728" y="5733256"/>
            <a:ext cx="496855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Книжник Светлана Викторовна учитель информатики МБОУ СОШ №3. г. Кумертау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 flipV="1">
            <a:off x="2051720" y="1412776"/>
            <a:ext cx="936104" cy="8640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Группа 18"/>
          <p:cNvGrpSpPr/>
          <p:nvPr/>
        </p:nvGrpSpPr>
        <p:grpSpPr>
          <a:xfrm>
            <a:off x="628894" y="908720"/>
            <a:ext cx="4087122" cy="3888432"/>
            <a:chOff x="628894" y="908720"/>
            <a:chExt cx="4087122" cy="3888432"/>
          </a:xfrm>
        </p:grpSpPr>
        <p:pic>
          <p:nvPicPr>
            <p:cNvPr id="22532" name="Picture 4" descr="http://xn--80aa3adxha4f.kz/uploads/posts/2010-07/1280252464_b_683ade1274558580.jpe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83568" y="2287157"/>
              <a:ext cx="1728192" cy="17899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</p:pic>
        <p:sp>
          <p:nvSpPr>
            <p:cNvPr id="6" name="TextBox 5"/>
            <p:cNvSpPr txBox="1"/>
            <p:nvPr/>
          </p:nvSpPr>
          <p:spPr>
            <a:xfrm rot="20915912">
              <a:off x="628894" y="3473379"/>
              <a:ext cx="19429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Виды сайтов</a:t>
              </a: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2051720" y="3789040"/>
              <a:ext cx="1080120" cy="57606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2195736" y="2996952"/>
              <a:ext cx="1152128" cy="7200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Скругленный прямоугольник 13"/>
            <p:cNvSpPr/>
            <p:nvPr/>
          </p:nvSpPr>
          <p:spPr>
            <a:xfrm>
              <a:off x="2699792" y="908720"/>
              <a:ext cx="1944216" cy="1008112"/>
            </a:xfrm>
            <a:prstGeom prst="roundRect">
              <a:avLst/>
            </a:prstGeom>
            <a:solidFill>
              <a:schemeClr val="bg1"/>
            </a:solidFill>
            <a:scene3d>
              <a:camera prst="perspectiveAbove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771800" y="3789040"/>
              <a:ext cx="1944216" cy="1008112"/>
            </a:xfrm>
            <a:prstGeom prst="roundRect">
              <a:avLst/>
            </a:prstGeom>
            <a:solidFill>
              <a:schemeClr val="bg1"/>
            </a:solidFill>
            <a:scene3d>
              <a:camera prst="perspectiveAbove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600" dirty="0" err="1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Веб-сервисы</a:t>
              </a:r>
              <a:endPara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2699792" y="2420888"/>
              <a:ext cx="2016224" cy="1008112"/>
            </a:xfrm>
            <a:prstGeom prst="roundRect">
              <a:avLst/>
            </a:prstGeom>
            <a:solidFill>
              <a:schemeClr val="bg1"/>
            </a:solidFill>
            <a:scene3d>
              <a:camera prst="perspectiveAbove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6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Информационные ресурсы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699792" y="1124744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 представительства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4048" y="764704"/>
            <a:ext cx="33123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Сайты-визитки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Корпоративные сайты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</a:rPr>
              <a:t>Интернет-витрины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</a:rPr>
              <a:t>Промо-сайты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4048" y="2348880"/>
            <a:ext cx="2952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Тематические сайты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</a:rPr>
              <a:t>Интернет-порталы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</a:rPr>
              <a:t>Блоги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Каталоги сайтов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04048" y="4005064"/>
            <a:ext cx="360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Поисковые системы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Почтовые системы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Интернет-форумы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Фото-, видео-, аудио-хостинги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Доски объявлений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Социальные сети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Разработка </a:t>
            </a:r>
            <a:r>
              <a:rPr lang="en-US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Web-</a:t>
            </a:r>
            <a:r>
              <a:rPr lang="ru-RU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сайтов</a:t>
            </a:r>
            <a:endParaRPr lang="ru-RU" b="1" dirty="0">
              <a:ln w="11430"/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844824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2 способа </a:t>
            </a:r>
            <a:endParaRPr lang="en-US" sz="3600" dirty="0" smtClean="0">
              <a:solidFill>
                <a:schemeClr val="bg1"/>
              </a:solidFill>
            </a:endParaRPr>
          </a:p>
          <a:p>
            <a:pPr algn="ctr"/>
            <a:endParaRPr lang="ru-RU" sz="36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bg1"/>
                </a:solidFill>
              </a:rPr>
              <a:t>Ручной 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bg1"/>
                </a:solidFill>
              </a:rPr>
              <a:t>С использованием конструктора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2123728" y="5733256"/>
            <a:ext cx="496855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Книжник Светлана Викторовна учитель информатики МБОУ СОШ №3. г. Кумертау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ЭТАПЫ СОЗДАНИЯ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700808"/>
            <a:ext cx="67687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Подготовительный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Дизайн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Web-программирование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HTML верстка сайта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Размещение сайта в сети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Раскрутка и администрирование (поддержка) сайта</a:t>
            </a:r>
          </a:p>
        </p:txBody>
      </p:sp>
      <p:sp>
        <p:nvSpPr>
          <p:cNvPr id="5" name="Нижний колонтитул 3"/>
          <p:cNvSpPr txBox="1">
            <a:spLocks/>
          </p:cNvSpPr>
          <p:nvPr/>
        </p:nvSpPr>
        <p:spPr bwMode="auto">
          <a:xfrm>
            <a:off x="2123728" y="5733256"/>
            <a:ext cx="496855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Книжник Светлана Викторовна учитель информатики МБОУ СОШ №3. г. Кумертау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/>
          <a:lstStyle/>
          <a:p>
            <a:r>
              <a:rPr lang="ru-RU" sz="2800" kern="12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Создание </a:t>
            </a:r>
            <a:r>
              <a:rPr lang="en-US" sz="2800" kern="12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Web</a:t>
            </a:r>
            <a:r>
              <a:rPr lang="ru-RU" sz="2800" kern="12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-сайтов </a:t>
            </a:r>
            <a:r>
              <a:rPr lang="ru-RU" sz="2800" kern="12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реализуется с помощью языка разметки гипертекстовых документов </a:t>
            </a:r>
            <a:r>
              <a:rPr lang="en-US" sz="2800" kern="12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HTML</a:t>
            </a:r>
            <a:r>
              <a:rPr lang="ru-RU" sz="2800" kern="1200" dirty="0" smtClean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lang="ru-RU" sz="3000" dirty="0" smtClean="0">
                <a:solidFill>
                  <a:schemeClr val="bg1"/>
                </a:solidFill>
              </a:rPr>
              <a:t/>
            </a:r>
            <a:br>
              <a:rPr lang="ru-RU" sz="3000" dirty="0" smtClean="0">
                <a:solidFill>
                  <a:schemeClr val="bg1"/>
                </a:solidFill>
              </a:rPr>
            </a:br>
            <a:endParaRPr lang="ru-RU" sz="30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668887"/>
            <a:ext cx="7992888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    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Код страницы набирается в любом текстовом редакторе например блокнот и оформляется с помощью команд языка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Тестируются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html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файл с помощью любого браузера.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Команды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HTML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задаются с помощью специальных элементов – </a:t>
            </a: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тэгов, 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которые заключается в угловые скобки</a:t>
            </a:r>
            <a:endParaRPr lang="ru-RU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Существуют два типа тэгов – </a:t>
            </a:r>
            <a:r>
              <a:rPr lang="ru-RU" sz="2400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парные</a:t>
            </a: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непарные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Непарные</a:t>
            </a:r>
            <a:r>
              <a:rPr lang="ru-RU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&lt;BR&gt;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тэг перевода строки</a:t>
            </a: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i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Парные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&lt;B&gt;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мама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&lt;/B&gt;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выделение слова полужирным шрифтом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Признаком окончания действия парного тэга служит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слэш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.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647</TotalTime>
  <Words>494</Words>
  <Application>Microsoft Office PowerPoint</Application>
  <PresentationFormat>Экран (4:3)</PresentationFormat>
  <Paragraphs>133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Тема1</vt:lpstr>
      <vt:lpstr>WEB-САЙТ. Разработка WEB-САЙТОВ.</vt:lpstr>
      <vt:lpstr>Слайд 2</vt:lpstr>
      <vt:lpstr>Слайд 3</vt:lpstr>
      <vt:lpstr>Из истории. Первый в мире сайт info.cern.ch появился в 1991 году. Его создатель, Тим Бернерс-Ли, опубликовал на нём описание новой технологии World Wide Web (всемирная паутина), основанной на протоколе передачи данных HTTP, системе адресации URI и языке гипертекстовой разметки HTML. Также на сайте были описаны принципы установки и работы серверов и браузеров. Сайт стал и первым в мире интернет-каталогом, так как позже Тим Бернерс-Ли разместил на нём список ссылок на другие сайты. </vt:lpstr>
      <vt:lpstr>Тим Бернерс-Ли является «отцом» основополагающих технологий веба — HTTP, URI/URL и HTML, хотя их теоретические основы были заложены ещё раньше.</vt:lpstr>
      <vt:lpstr>Слайд 6</vt:lpstr>
      <vt:lpstr>Разработка Web-сайтов</vt:lpstr>
      <vt:lpstr>ЭТАПЫ СОЗДАНИЯ</vt:lpstr>
      <vt:lpstr>Создание Web-сайтов реализуется с помощью языка разметки гипертекстовых документов HTML. </vt:lpstr>
      <vt:lpstr>Слайд 10</vt:lpstr>
      <vt:lpstr>Структура Web-страницы</vt:lpstr>
      <vt:lpstr>Сохранение, редактирование Web-страницы</vt:lpstr>
      <vt:lpstr>Слайд 13</vt:lpstr>
      <vt:lpstr>Форматирование текста</vt:lpstr>
      <vt:lpstr>Запись текста в формате RGB </vt:lpstr>
      <vt:lpstr>Гиперссылки</vt:lpstr>
      <vt:lpstr>Вставка графических изображений</vt:lpstr>
      <vt:lpstr>Фон страницы</vt:lpstr>
      <vt:lpstr>АТРИБУТЫ КАРТИНКИ </vt:lpstr>
      <vt:lpstr>литература </vt:lpstr>
    </vt:vector>
  </TitlesOfParts>
  <Company>пк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WEB-САЙТ. Разработка WEB-САЙТОВ.</dc:title>
  <dc:creator>пк</dc:creator>
  <cp:lastModifiedBy>Наталья</cp:lastModifiedBy>
  <cp:revision>43</cp:revision>
  <dcterms:created xsi:type="dcterms:W3CDTF">2015-04-24T08:48:35Z</dcterms:created>
  <dcterms:modified xsi:type="dcterms:W3CDTF">2023-03-03T13:03:24Z</dcterms:modified>
</cp:coreProperties>
</file>