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2" r:id="rId1"/>
  </p:sldMasterIdLst>
  <p:notesMasterIdLst>
    <p:notesMasterId r:id="rId18"/>
  </p:notesMasterIdLst>
  <p:sldIdLst>
    <p:sldId id="256" r:id="rId2"/>
    <p:sldId id="344" r:id="rId3"/>
    <p:sldId id="332" r:id="rId4"/>
    <p:sldId id="318" r:id="rId5"/>
    <p:sldId id="335" r:id="rId6"/>
    <p:sldId id="322" r:id="rId7"/>
    <p:sldId id="333" r:id="rId8"/>
    <p:sldId id="334" r:id="rId9"/>
    <p:sldId id="326" r:id="rId10"/>
    <p:sldId id="336" r:id="rId11"/>
    <p:sldId id="337" r:id="rId12"/>
    <p:sldId id="338" r:id="rId13"/>
    <p:sldId id="331" r:id="rId14"/>
    <p:sldId id="343" r:id="rId15"/>
    <p:sldId id="341" r:id="rId16"/>
    <p:sldId id="340" r:id="rId1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2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2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2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2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2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2400" b="1" i="1" kern="1200">
        <a:solidFill>
          <a:schemeClr val="tx2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2400" b="1" i="1" kern="1200">
        <a:solidFill>
          <a:schemeClr val="tx2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2400" b="1" i="1" kern="1200">
        <a:solidFill>
          <a:schemeClr val="tx2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2400" b="1" i="1" kern="1200">
        <a:solidFill>
          <a:schemeClr val="tx2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3333FF"/>
    <a:srgbClr val="323232"/>
    <a:srgbClr val="A098C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62" autoAdjust="0"/>
  </p:normalViewPr>
  <p:slideViewPr>
    <p:cSldViewPr>
      <p:cViewPr varScale="1">
        <p:scale>
          <a:sx n="63" d="100"/>
          <a:sy n="63" d="100"/>
        </p:scale>
        <p:origin x="-87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9366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3A96C84-0D1E-4574-9092-896142AEB386}" type="datetimeFigureOut">
              <a:rPr lang="ru-RU"/>
              <a:pPr>
                <a:defRPr/>
              </a:pPr>
              <a:t>03.03.2023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4239554-1259-4BFC-9F77-DED71D45E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phere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0063" y="0"/>
            <a:ext cx="22939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0"/>
            <a:ext cx="2819400" cy="127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5088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B16E8469-CF56-4BE3-A17E-F0E1027FB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025"/>
            <a:ext cx="2820988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BAC2B-0FCC-47E8-87EB-C230B3A30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87F10-E40D-4E50-AACC-47EBE1FAD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5E027-B5ED-4CC0-A7F1-D9738670A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phere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0" y="0"/>
            <a:ext cx="2293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14"/>
          </p:nvPr>
        </p:nvSpPr>
        <p:spPr>
          <a:xfrm>
            <a:off x="839788" y="6426200"/>
            <a:ext cx="2819400" cy="127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2"/>
          <p:cNvSpPr>
            <a:spLocks noGrp="1"/>
          </p:cNvSpPr>
          <p:nvPr>
            <p:ph type="sldNum" sz="quarter" idx="15"/>
          </p:nvPr>
        </p:nvSpPr>
        <p:spPr>
          <a:xfrm>
            <a:off x="4116388" y="6400800"/>
            <a:ext cx="533400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B63130-EDD1-4A3A-9D14-26562451E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3"/>
          <p:cNvSpPr>
            <a:spLocks noGrp="1"/>
          </p:cNvSpPr>
          <p:nvPr>
            <p:ph type="ftr" sz="quarter" idx="16"/>
          </p:nvPr>
        </p:nvSpPr>
        <p:spPr>
          <a:xfrm>
            <a:off x="838200" y="6296025"/>
            <a:ext cx="2820988" cy="152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E0084-0AF4-4214-8823-A353BFEE4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60EF5-3CDB-45B4-B8D7-86B58B493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1C99D-2AC0-4DC5-9826-A997C6145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42E09-28E2-42D2-A760-1DEB6BA43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/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694B7-86D7-40EF-B73A-C7DFBD4F6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/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D1972-D473-4C08-90E0-99FB71660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 descr="sphere2.pn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8823325" y="0"/>
            <a:ext cx="320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457200"/>
            <a:ext cx="3657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B212E48-1483-4EC7-89BA-8E9DF6D626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0" y="6426200"/>
            <a:ext cx="2819400" cy="127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025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68" r:id="rId2"/>
    <p:sldLayoutId id="214748407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</p:sldLayoutIdLst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kern="1200">
          <a:solidFill>
            <a:srgbClr val="000000"/>
          </a:solidFill>
          <a:latin typeface="+mn-lt"/>
          <a:ea typeface="+mn-ea"/>
          <a:cs typeface="+mn-cs"/>
        </a:defRPr>
      </a:lvl1pPr>
      <a:lvl2pPr marL="411163" indent="-182563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1400" kern="1200">
          <a:solidFill>
            <a:srgbClr val="000000"/>
          </a:solidFill>
          <a:latin typeface="+mn-lt"/>
          <a:ea typeface="+mn-ea"/>
          <a:cs typeface="+mn-cs"/>
        </a:defRPr>
      </a:lvl2pPr>
      <a:lvl3pPr marL="593725" indent="-182563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1400" kern="1200">
          <a:solidFill>
            <a:srgbClr val="000000"/>
          </a:solidFill>
          <a:latin typeface="+mn-lt"/>
          <a:ea typeface="+mn-ea"/>
          <a:cs typeface="+mn-cs"/>
        </a:defRPr>
      </a:lvl3pPr>
      <a:lvl4pPr marL="776288" indent="-182563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958850" indent="-182563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&#1084;&#1077;&#1088;&#1086;&#1087;&#1088;&#1080;&#1103;&#1090;&#1080;&#1077;\WhatsApp%20Video%202023-02-01%20at%2017.45.44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6"/>
          <p:cNvSpPr>
            <a:spLocks noChangeArrowheads="1" noChangeShapeType="1" noTextEdit="1"/>
          </p:cNvSpPr>
          <p:nvPr/>
        </p:nvSpPr>
        <p:spPr bwMode="auto">
          <a:xfrm>
            <a:off x="990600" y="3276600"/>
            <a:ext cx="7010400" cy="3581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endParaRPr lang="ru-RU" sz="4000" kern="10">
              <a:ln w="9525">
                <a:round/>
                <a:headEnd/>
                <a:tailEnd/>
              </a:ln>
              <a:solidFill>
                <a:srgbClr val="9C9C9C"/>
              </a:solidFill>
              <a:effectLst>
                <a:outerShdw dist="20320" dir="1799969" algn="tl" rotWithShape="0">
                  <a:srgbClr val="000000">
                    <a:alpha val="39998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275" y="4103688"/>
            <a:ext cx="6689725" cy="19272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kern="10" dirty="0" smtClean="0">
                <a:ln w="9525">
                  <a:round/>
                  <a:headEnd/>
                  <a:tailEnd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/>
              </a:rPr>
              <a:t>МАТЕМАТИЧЕСКОЕ ПУТЕШЕСТВИЕ</a:t>
            </a:r>
            <a:endParaRPr lang="ru-RU" sz="4800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00" name="AutoShape 6" descr="Республика Башкортостан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sp>
        <p:nvSpPr>
          <p:cNvPr id="4101" name="AutoShape 8" descr="Республика Башкортостан"/>
          <p:cNvSpPr>
            <a:spLocks noChangeAspect="1" noChangeArrowheads="1"/>
          </p:cNvSpPr>
          <p:nvPr/>
        </p:nvSpPr>
        <p:spPr bwMode="auto">
          <a:xfrm>
            <a:off x="320675" y="-301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4102" name="Picture 4" descr="J:\мероприятие\republic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1625" y="312738"/>
            <a:ext cx="4876800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71600" y="166255"/>
            <a:ext cx="65532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Шульган-Таш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5" name="Picture 4" descr="J:\мероприятие\zapovednik_shulgan_tash_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1200" y="990600"/>
            <a:ext cx="48291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6800" y="4038600"/>
            <a:ext cx="3962400" cy="2643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3317" name="Picture 5" descr="J:\мероприятие\zapovednik_shulgan_tash_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" y="4141788"/>
            <a:ext cx="3811588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71600" y="166255"/>
            <a:ext cx="65532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Шульган-Таш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9" name="Picture 3" descr="J:\мероприятие\zapovednik_shulgan_tash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58888"/>
            <a:ext cx="76962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71600" y="166255"/>
            <a:ext cx="65532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Шульган-Таш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3" name="Picture 3" descr="J:\мероприятие\zapovednik_shulgan_tash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258888"/>
            <a:ext cx="76962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7" name="Picture 2" descr="J:\мероприятие\02_peshkov_sergey_-_glotka_kamennogo_velikana_-_2019_-_4460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4800" y="228600"/>
            <a:ext cx="5026025" cy="3352800"/>
          </a:xfrm>
          <a:noFill/>
        </p:spPr>
      </p:pic>
      <p:pic>
        <p:nvPicPr>
          <p:cNvPr id="16388" name="Picture 3" descr="J:\мероприятие\menkov_oleg_-_verblyud_-_2018_-_39909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600" y="2819400"/>
            <a:ext cx="548163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57201"/>
            <a:ext cx="7696200" cy="28956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/>
            </a:pPr>
            <a:r>
              <a:rPr lang="ru-RU" sz="2800" b="1" i="1" dirty="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rPr>
              <a:t>Задача: </a:t>
            </a:r>
            <a:r>
              <a:rPr lang="ru-RU" sz="2800" i="1" dirty="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rPr>
              <a:t>Расстояние между двумя пунктами равно 12 км. Скорость катамарана в стоячей воде равна 4 км/ч. Сколько времени затратит туристы  на </a:t>
            </a:r>
            <a:r>
              <a:rPr lang="ru-RU" sz="2800" i="1" dirty="0" smtClean="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rPr>
              <a:t>путь</a:t>
            </a:r>
            <a:r>
              <a:rPr lang="en-US" sz="2800" i="1" dirty="0" smtClean="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rPr>
              <a:t> </a:t>
            </a:r>
            <a:r>
              <a:rPr lang="ru-RU" sz="2800" i="1" dirty="0" smtClean="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rPr>
              <a:t>по течению, </a:t>
            </a:r>
            <a:r>
              <a:rPr lang="ru-RU" sz="2800" i="1" dirty="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rPr>
              <a:t>если скорость течения реки равна </a:t>
            </a:r>
            <a:r>
              <a:rPr lang="ru-RU" sz="2800" i="1" dirty="0" smtClean="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rPr>
              <a:t>4 км/ч</a:t>
            </a:r>
            <a:r>
              <a:rPr lang="ru-RU" sz="2800" i="1" dirty="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latin typeface="+mj-lt"/>
                <a:ea typeface="+mj-ea"/>
                <a:cs typeface="+mj-cs"/>
              </a:rPr>
              <a:t>?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1188" y="3200400"/>
            <a:ext cx="5334000" cy="3513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62000" y="304800"/>
            <a:ext cx="69342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АНТОНОВА СКАЛА.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 ПАРК "БАШКИРИЯ"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" y="1163638"/>
            <a:ext cx="7658100" cy="5105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62000" y="304800"/>
            <a:ext cx="69342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АНТОНОВА СКАЛА.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 ПАРК "БАШКИРИЯ"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94188" y="4213225"/>
            <a:ext cx="4038600" cy="268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163" y="2362200"/>
            <a:ext cx="4038600" cy="3032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94188" y="960438"/>
            <a:ext cx="3886200" cy="291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hatsApp Video 2023-02-01 at 17.45.4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76200"/>
            <a:ext cx="91440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J:\мероприятие\republi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-290513"/>
            <a:ext cx="9048750" cy="709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286000" y="2733675"/>
            <a:ext cx="533400" cy="923925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971800" y="2803525"/>
            <a:ext cx="304800" cy="392113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276600" y="3195638"/>
            <a:ext cx="1524000" cy="26987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800600" y="3238500"/>
            <a:ext cx="685800" cy="19526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2647950" y="3392488"/>
            <a:ext cx="2781300" cy="100965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i="1" dirty="0"/>
              <a:t>Задача:</a:t>
            </a:r>
            <a:r>
              <a:rPr lang="ru-RU" sz="3200" dirty="0"/>
              <a:t> </a:t>
            </a:r>
            <a:r>
              <a:rPr lang="ru-RU" sz="3200" dirty="0" smtClean="0"/>
              <a:t> Железнодорожный </a:t>
            </a:r>
            <a:r>
              <a:rPr lang="ru-RU" sz="3200" dirty="0"/>
              <a:t>билет на электричку для взрослого стоит 275,60 рублей. Стоимость билета школьника составляет 50% от стоимости билета для взрослого. Группа состоит из 26  школьников и 1 взрослого. Какова стоимость билетов на всю группу?</a:t>
            </a:r>
          </a:p>
        </p:txBody>
      </p:sp>
      <p:pic>
        <p:nvPicPr>
          <p:cNvPr id="5123" name="Picture 2" descr="https://cdn.freelance.ru/img/portfolio/pics/00/21/CB/2214874.jpg?mt=d6083c0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4400" y="3048000"/>
            <a:ext cx="64293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0.62344 0.522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" y="2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077200" cy="3505200"/>
          </a:xfrm>
        </p:spPr>
        <p:txBody>
          <a:bodyPr/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b="1" i="1" dirty="0"/>
              <a:t>Задача:</a:t>
            </a:r>
            <a:r>
              <a:rPr lang="ru-RU" dirty="0"/>
              <a:t> </a:t>
            </a:r>
            <a:r>
              <a:rPr lang="ru-RU" i="1" dirty="0"/>
              <a:t>Расстояние от г. Стерлитамак до горы </a:t>
            </a:r>
            <a:r>
              <a:rPr lang="ru-RU" i="1" dirty="0" err="1" smtClean="0"/>
              <a:t>Шахтау</a:t>
            </a:r>
            <a:r>
              <a:rPr lang="ru-RU" i="1" dirty="0" smtClean="0"/>
              <a:t> </a:t>
            </a:r>
            <a:r>
              <a:rPr lang="ru-RU" i="1" dirty="0"/>
              <a:t>12,9 км </a:t>
            </a:r>
            <a:r>
              <a:rPr lang="ru-RU" i="1" dirty="0" smtClean="0"/>
              <a:t>.</a:t>
            </a:r>
            <a:r>
              <a:rPr lang="ru-RU" i="1" dirty="0"/>
              <a:t> </a:t>
            </a:r>
            <a:r>
              <a:rPr lang="ru-RU" i="1" dirty="0" smtClean="0"/>
              <a:t>0,75  </a:t>
            </a:r>
            <a:r>
              <a:rPr lang="ru-RU" i="1" dirty="0"/>
              <a:t>часть  нашего путешествия мы проедем, а остальное время мы будем путешествовать </a:t>
            </a:r>
            <a:r>
              <a:rPr lang="ru-RU" i="1" dirty="0" smtClean="0"/>
              <a:t>пешком.  </a:t>
            </a:r>
            <a:r>
              <a:rPr lang="ru-RU" i="1" dirty="0"/>
              <a:t>Вычислить какое расстояние нам нужно пройти </a:t>
            </a:r>
            <a:r>
              <a:rPr lang="ru-RU" i="1" dirty="0" smtClean="0"/>
              <a:t>пешком?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3429000"/>
            <a:ext cx="6400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066800" y="5638800"/>
            <a:ext cx="6858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/>
              <a:t>СТЕРЛИТАМАКСКИЕ ШИХАНЫ</a:t>
            </a:r>
            <a:r>
              <a:rPr lang="ru-RU" sz="4000" dirty="0" smtClean="0"/>
              <a:t> </a:t>
            </a:r>
            <a:endParaRPr lang="ru-RU" altLang="ru-RU" sz="4000" i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276600" y="228600"/>
            <a:ext cx="21390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4800" b="0" i="0" dirty="0">
                <a:gradFill>
                  <a:gsLst>
                    <a:gs pos="0">
                      <a:schemeClr val="tx1">
                        <a:lumMod val="50000"/>
                      </a:schemeClr>
                    </a:gs>
                    <a:gs pos="61000">
                      <a:schemeClr val="tx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ТРАТАУ </a:t>
            </a:r>
          </a:p>
        </p:txBody>
      </p:sp>
      <p:pic>
        <p:nvPicPr>
          <p:cNvPr id="922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217613"/>
            <a:ext cx="7443788" cy="4181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78486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КУШТАУ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09600" y="1066800"/>
            <a:ext cx="7585075" cy="4267200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304800" y="5638800"/>
            <a:ext cx="85344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 сентября 2020 года гора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Куштау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получила статус особо охраняемой природной территории — памятника природы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28600"/>
            <a:ext cx="9067800" cy="762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ЮРАКТАУ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" y="1371600"/>
            <a:ext cx="8064500" cy="4876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066800" y="3276600"/>
          <a:ext cx="5827713" cy="2859088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533425"/>
                <a:gridCol w="2264535"/>
                <a:gridCol w="1541928"/>
                <a:gridCol w="1487825"/>
              </a:tblGrid>
              <a:tr h="7712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товаров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«Пятёрочка»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+</a:t>
                      </a:r>
                      <a:r>
                        <a:rPr lang="ru-RU" sz="1600" dirty="0">
                          <a:effectLst/>
                        </a:rPr>
                        <a:t>5% скидка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«Магнит»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+ 10 %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</a:tr>
              <a:tr h="417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Батон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30 рублей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33 рублей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</a:tr>
              <a:tr h="417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Буханка черного хлеба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27 рублей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28 рублей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</a:tr>
              <a:tr h="417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Пакт кефира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33 рубля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39 рублей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</a:tr>
              <a:tr h="417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altLang="ru-RU" sz="1400" dirty="0" smtClean="0"/>
                        <a:t>Упаковка сосисок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283 </a:t>
                      </a:r>
                      <a:r>
                        <a:rPr lang="ru-RU" sz="1600" dirty="0">
                          <a:effectLst/>
                        </a:rPr>
                        <a:t>рублей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275 </a:t>
                      </a:r>
                      <a:r>
                        <a:rPr lang="ru-RU" sz="1600" dirty="0">
                          <a:effectLst/>
                        </a:rPr>
                        <a:t>рублей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</a:tr>
              <a:tr h="417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Пряники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56 рублей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59 рублей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38" marR="64138" marT="0" marB="0"/>
                </a:tc>
              </a:tr>
            </a:tbl>
          </a:graphicData>
        </a:graphic>
      </p:graphicFrame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 fontScale="9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2400" b="1" i="1" dirty="0"/>
              <a:t>Задача:</a:t>
            </a:r>
            <a:r>
              <a:rPr lang="ru-RU" sz="2400" dirty="0"/>
              <a:t> </a:t>
            </a:r>
            <a:r>
              <a:rPr lang="ru-RU" altLang="ru-RU" sz="2400" dirty="0" smtClean="0"/>
              <a:t>День недели - среда. По  средам в некоторых магазинах действуют скидки.  В нашей копилке 700 руб. Мы решили купить: батон, буханку черного хлеба, пакет кефира, упаковку сосисок, пряники. Поблизости находятся магазины со следующими ценами на интересующий товар. Давайте выберем, в какой же магазин нам отправиться за самой выгодной покупкой?</a:t>
            </a:r>
            <a:br>
              <a:rPr lang="ru-RU" altLang="ru-RU" sz="2400" dirty="0" smtClean="0"/>
            </a:br>
            <a:endParaRPr lang="ru-RU" altLang="ru-RU" sz="2200" dirty="0" smtClean="0"/>
          </a:p>
        </p:txBody>
      </p:sp>
      <p:pic>
        <p:nvPicPr>
          <p:cNvPr id="12328" name="Picture 2" descr="https://www.orangevoenastroenie.ru/wp-content/uploads/2017/10/logo_collect-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62400" y="2819400"/>
            <a:ext cx="1143000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9" name="Picture 4" descr="https://horoshie-ludi.ru/upload/iblock/b9f/magi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0" y="2813050"/>
            <a:ext cx="15986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ставн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тав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2259</TotalTime>
  <Words>142</Words>
  <Application>Microsoft Office PowerPoint</Application>
  <PresentationFormat>Экран (4:3)</PresentationFormat>
  <Paragraphs>41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Составная</vt:lpstr>
      <vt:lpstr>МАТЕМАТИЧЕСКОЕ ПУТЕШЕСТВИЕ</vt:lpstr>
      <vt:lpstr>Слайд 2</vt:lpstr>
      <vt:lpstr>Слайд 3</vt:lpstr>
      <vt:lpstr> Задача:  Железнодорожный билет на электричку для взрослого стоит 275,60 рублей. Стоимость билета школьника составляет 50% от стоимости билета для взрослого. Группа состоит из 26  школьников и 1 взрослого. Какова стоимость билетов на всю группу?</vt:lpstr>
      <vt:lpstr>Задача: Расстояние от г. Стерлитамак до горы Шахтау 12,9 км . 0,75  часть  нашего путешествия мы проедем, а остальное время мы будем путешествовать пешком.  Вычислить какое расстояние нам нужно пройти пешком? </vt:lpstr>
      <vt:lpstr>СТЕРЛИТАМАКСКИЕ ШИХАНЫ </vt:lpstr>
      <vt:lpstr>КУШТАУ</vt:lpstr>
      <vt:lpstr>ЮРАКТАУ</vt:lpstr>
      <vt:lpstr>Задача: День недели - среда. По  средам в некоторых магазинах действуют скидки.  В нашей копилке 700 руб. Мы решили купить: батон, буханку черного хлеба, пакет кефира, упаковку сосисок, пряники. Поблизости находятся магазины со следующими ценами на интересующий товар. Давайте выберем, в какой же магазин нам отправиться за самой выгодной покупкой? </vt:lpstr>
      <vt:lpstr>Шульган-Таш</vt:lpstr>
      <vt:lpstr>Шульган-Таш</vt:lpstr>
      <vt:lpstr>Шульган-Таш</vt:lpstr>
      <vt:lpstr>Слайд 13</vt:lpstr>
      <vt:lpstr>Слайд 14</vt:lpstr>
      <vt:lpstr>АНТОНОВА СКАЛА.  НАЦИОНАЛЬНЫЙ ПАРК "БАШКИРИЯ" </vt:lpstr>
      <vt:lpstr>АНТОНОВА СКАЛА.  НАЦИОНАЛЬНЫЙ ПАРК "БАШКИРИЯ"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Алёна Филатова</dc:creator>
  <cp:lastModifiedBy>Наталья</cp:lastModifiedBy>
  <cp:revision>77</cp:revision>
  <cp:lastPrinted>1601-01-01T00:00:00Z</cp:lastPrinted>
  <dcterms:created xsi:type="dcterms:W3CDTF">1601-01-01T00:00:00Z</dcterms:created>
  <dcterms:modified xsi:type="dcterms:W3CDTF">2023-03-03T13:05:21Z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