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69" r:id="rId4"/>
    <p:sldId id="259" r:id="rId5"/>
    <p:sldId id="257" r:id="rId6"/>
    <p:sldId id="260" r:id="rId7"/>
    <p:sldId id="261" r:id="rId8"/>
    <p:sldId id="262" r:id="rId9"/>
    <p:sldId id="263" r:id="rId10"/>
    <p:sldId id="266" r:id="rId11"/>
    <p:sldId id="258" r:id="rId12"/>
    <p:sldId id="26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61E807-305C-4611-A4F1-063A6FA5F8CC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EB8DFA-1778-42EA-842C-FBE070D8C4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urok.ru/" TargetMode="External"/><Relationship Id="rId3" Type="http://schemas.openxmlformats.org/officeDocument/2006/relationships/hyperlink" Target="https://avatanplus.com/files/resources/mid/5c2e1508b745816814022a2f.png" TargetMode="External"/><Relationship Id="rId7" Type="http://schemas.openxmlformats.org/officeDocument/2006/relationships/hyperlink" Target="https://www.google.com/url?sa=i&amp;url=https://aliexpress.ru/item/1005002488847510.html&amp;psig=AOvVaw3o6ymBZY46iTiqcGKGEkUV&amp;ust=1676538240425000&amp;source=images&amp;cd=vfe&amp;ved=0CA0QjRxqFwoTCMC4h-yVl_0CFQAAAAAdAAAAABAG" TargetMode="External"/><Relationship Id="rId2" Type="http://schemas.openxmlformats.org/officeDocument/2006/relationships/hyperlink" Target="https://lipetsk.dikorosprom.ru/images/uploads/bd920abb71a1e2e13b90571a6106a714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9;&#1086;&#1086;&#1083;&#1072;&#1085;&#1076;&#1080;&#1103;.&#1088;&#1092;/upload/iblock/91c/iqe1pl9y505wqgvmudt84mft8zq709s6.jpg" TargetMode="External"/><Relationship Id="rId5" Type="http://schemas.openxmlformats.org/officeDocument/2006/relationships/hyperlink" Target="https://skazki.land/api/get-resized-image/korablik-69901.png?width=1024&amp;height=1024&amp;fit=inside" TargetMode="External"/><Relationship Id="rId4" Type="http://schemas.openxmlformats.org/officeDocument/2006/relationships/hyperlink" Target="https://www.c-5.ru/images/cms/data/plakaty/plakat-vyrubnoj-gnomik-f-785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1484784"/>
            <a:ext cx="4950913" cy="295480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40439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суффиксов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имён существительных –ЕК-, -ИК-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4439588"/>
            <a:ext cx="59779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начальных классов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школа № 489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района Санкт-Петербурга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Ширяева Ирина Николаевна</a:t>
            </a:r>
            <a:r>
              <a:rPr lang="ru-RU" sz="2400" b="1" dirty="0"/>
              <a:t> </a:t>
            </a:r>
            <a:r>
              <a:rPr lang="ru-RU" sz="2800" b="1" dirty="0"/>
              <a:t>©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162" y="60212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602128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3425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2085001"/>
              </p:ext>
            </p:extLst>
          </p:nvPr>
        </p:nvGraphicFramePr>
        <p:xfrm>
          <a:off x="467544" y="836712"/>
          <a:ext cx="7920880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3960027"/>
                <a:gridCol w="396085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Суффикс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Знаю</a:t>
                      </a:r>
                      <a:endParaRPr lang="ru-RU" sz="3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4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500980"/>
            <a:ext cx="3154133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Стоит после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корня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43" y="2922791"/>
            <a:ext cx="4021550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Служит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новых слов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19757"/>
            <a:ext cx="2214389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Часть слова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122" y="2036844"/>
            <a:ext cx="3361626" cy="9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правильно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писать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суффиксы –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 -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23 L -0.02795 0.17738 C -0.03993 0.25786 -0.16059 0.32724 -0.24705 0.30435 L -0.43663 0.25162 " pathEditMode="relative" rAng="6098568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0" y="12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387077"/>
            <a:ext cx="448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Картинный диктант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221" y="908720"/>
            <a:ext cx="4493094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057882"/>
            <a:ext cx="5285182" cy="4358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8468" y="1224601"/>
            <a:ext cx="5285182" cy="43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7724" y="1196752"/>
            <a:ext cx="5285182" cy="4358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321532"/>
            <a:ext cx="5285182" cy="43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1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764704"/>
            <a:ext cx="8424936" cy="5662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23728" y="319589"/>
            <a:ext cx="46921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окончен.</a:t>
            </a: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спасибо!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4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681" y="387375"/>
            <a:ext cx="852778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Горошек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https://lipetsk.dikorosprom.ru/images/uploads/bd920abb71a1e2e13b90571a6106a714.png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Цветочек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https://avatanplus.com/files/resources/mid/5c2e1508b745816814022a2f.png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Гномик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https://www.c-5.ru/images/cms/data/plakaty/plakat-vyrubnoj-gnomik-f-7850.jpg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https://skazki.land/api/get-resized-image/korablik-69901.png?width=1024&amp;height=1024&amp;fit=inside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Ёжик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https://xn--80aihgmnea2n.xn--p1ai/upload/iblock/91c/iqe1pl9y505wqgvmudt84mft8zq709s6.jpg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замочек и ключик  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www.google.com/url?sa=i&amp;url=https%3A%2F%2Faliexpress.ru%2Fitem%2F10</a:t>
            </a: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05002488847510.html&amp;psig=AOvVaw3o6ymBZY46iTiqcGKGEkUV&amp;ust=1676538240425000&amp;source=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images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&amp;</a:t>
            </a:r>
          </a:p>
          <a:p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cd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=</a:t>
            </a:r>
            <a:r>
              <a:rPr lang="ru-RU" sz="1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vfe&amp;ved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=0CA0QjRxqFwoTCMC4h-yVl_0CFQAAAAAdAAAAABAG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Минутка чистописания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tps://multiurok.ru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210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6632"/>
            <a:ext cx="3456384" cy="26642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96952"/>
            <a:ext cx="5616624" cy="35010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03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0421"/>
            <a:ext cx="7954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ьнел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ьшил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ашпал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ьрегал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ацинтсел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01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251" y="1712421"/>
            <a:ext cx="7213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Грач..м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калач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..м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морж..м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Ландыш..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,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..й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чаш..й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419" y="1712421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чащ</a:t>
            </a:r>
            <a:r>
              <a:rPr lang="ru-RU" sz="3200" b="1" dirty="0" err="1">
                <a:solidFill>
                  <a:srgbClr val="002060"/>
                </a:solidFill>
              </a:rPr>
              <a:t>..й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204864"/>
            <a:ext cx="181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багаж..м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178" y="3393267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0000CC"/>
                </a:solidFill>
              </a:rPr>
              <a:t>Чащ</a:t>
            </a:r>
            <a:r>
              <a:rPr lang="ru-RU" sz="4000" b="1" dirty="0" err="1">
                <a:solidFill>
                  <a:srgbClr val="0000CC"/>
                </a:solidFill>
              </a:rPr>
              <a:t>..</a:t>
            </a:r>
            <a:r>
              <a:rPr lang="ru-RU" sz="4000" b="1" dirty="0" err="1" smtClean="0">
                <a:solidFill>
                  <a:srgbClr val="0000CC"/>
                </a:solidFill>
              </a:rPr>
              <a:t>й</a:t>
            </a:r>
            <a:r>
              <a:rPr lang="ru-RU" sz="4000" b="1" dirty="0" smtClean="0">
                <a:solidFill>
                  <a:srgbClr val="0000CC"/>
                </a:solidFill>
              </a:rPr>
              <a:t>,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356992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CC"/>
                </a:solidFill>
              </a:rPr>
              <a:t> </a:t>
            </a:r>
            <a:r>
              <a:rPr lang="ru-RU" sz="4000" b="1" dirty="0" err="1">
                <a:solidFill>
                  <a:srgbClr val="0000CC"/>
                </a:solidFill>
              </a:rPr>
              <a:t>багаж..м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48680"/>
            <a:ext cx="4641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Четвёртый лишний</a:t>
            </a:r>
            <a:endParaRPr lang="ru-RU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3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548147"/>
              </p:ext>
            </p:extLst>
          </p:nvPr>
        </p:nvGraphicFramePr>
        <p:xfrm>
          <a:off x="467544" y="836712"/>
          <a:ext cx="7920880" cy="3600400"/>
        </p:xfrm>
        <a:graphic>
          <a:graphicData uri="http://schemas.openxmlformats.org/drawingml/2006/table">
            <a:tbl>
              <a:tblPr firstRow="1" firstCol="1" bandRow="1"/>
              <a:tblGrid>
                <a:gridCol w="3960027"/>
                <a:gridCol w="396085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Суффикс</a:t>
                      </a:r>
                      <a:endParaRPr lang="ru-RU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Знаю</a:t>
                      </a:r>
                      <a:endParaRPr lang="ru-RU" sz="3200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73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2500980"/>
            <a:ext cx="3154133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Стоит после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корня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043" y="2922791"/>
            <a:ext cx="4021550" cy="9417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Служит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образования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новых слов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019757"/>
            <a:ext cx="2214389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Часть слова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8122" y="2036844"/>
            <a:ext cx="3361626" cy="483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 правильно писать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6781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Закрепим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315" y="3377238"/>
            <a:ext cx="227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Научимся</a:t>
            </a:r>
            <a:endParaRPr lang="ru-RU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715" y="3377238"/>
            <a:ext cx="5106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писать слова с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этими суффиксами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837" y="4725144"/>
            <a:ext cx="423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и умения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404664"/>
            <a:ext cx="7234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002060"/>
                </a:solidFill>
              </a:rPr>
              <a:t>Правописание суффиксов </a:t>
            </a:r>
          </a:p>
          <a:p>
            <a:pPr algn="ctr"/>
            <a:r>
              <a:rPr lang="ru-RU" sz="3600" u="sng" dirty="0" smtClean="0">
                <a:solidFill>
                  <a:srgbClr val="002060"/>
                </a:solidFill>
              </a:rPr>
              <a:t>имён существительных –</a:t>
            </a:r>
            <a:r>
              <a:rPr lang="ru-RU" sz="3600" u="sng" dirty="0" err="1" smtClean="0">
                <a:solidFill>
                  <a:srgbClr val="002060"/>
                </a:solidFill>
              </a:rPr>
              <a:t>ик</a:t>
            </a:r>
            <a:r>
              <a:rPr lang="ru-RU" sz="3600" u="sng" dirty="0" smtClean="0">
                <a:solidFill>
                  <a:srgbClr val="002060"/>
                </a:solidFill>
              </a:rPr>
              <a:t>-  -</a:t>
            </a:r>
            <a:r>
              <a:rPr lang="ru-RU" sz="3600" u="sng" dirty="0" err="1" smtClean="0">
                <a:solidFill>
                  <a:srgbClr val="002060"/>
                </a:solidFill>
              </a:rPr>
              <a:t>ек</a:t>
            </a:r>
            <a:r>
              <a:rPr lang="ru-RU" sz="3600" u="sng" dirty="0" smtClean="0">
                <a:solidFill>
                  <a:srgbClr val="002060"/>
                </a:solidFill>
              </a:rPr>
              <a:t>-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516216" y="980728"/>
            <a:ext cx="504056" cy="216024"/>
            <a:chOff x="6516216" y="980728"/>
            <a:chExt cx="504056" cy="216024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16216" y="980728"/>
              <a:ext cx="216024" cy="21602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732240" y="980728"/>
              <a:ext cx="288032" cy="21602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 flipV="1">
            <a:off x="7452320" y="980728"/>
            <a:ext cx="288032" cy="2160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740352" y="980728"/>
            <a:ext cx="288032" cy="21602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1979712" y="2204864"/>
            <a:ext cx="7232942" cy="584775"/>
            <a:chOff x="1979712" y="2204864"/>
            <a:chExt cx="7232942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1979712" y="2204864"/>
              <a:ext cx="72329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когда пишется суффикс –</a:t>
              </a:r>
              <a:r>
                <a:rPr lang="ru-RU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или  </a:t>
              </a:r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32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ик</a:t>
              </a:r>
              <a:r>
                <a:rPr lang="ru-RU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8388424" y="2204864"/>
              <a:ext cx="504056" cy="216024"/>
              <a:chOff x="6516216" y="980728"/>
              <a:chExt cx="504056" cy="216024"/>
            </a:xfrm>
          </p:grpSpPr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6516216" y="980728"/>
                <a:ext cx="216024" cy="216024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6732240" y="980728"/>
                <a:ext cx="288032" cy="216024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>
            <a:xfrm>
              <a:off x="6732240" y="2204864"/>
              <a:ext cx="504056" cy="216024"/>
              <a:chOff x="6516216" y="980728"/>
              <a:chExt cx="504056" cy="216024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6516216" y="980728"/>
                <a:ext cx="216024" cy="216024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6732240" y="980728"/>
                <a:ext cx="288032" cy="216024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20409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850" y="2226356"/>
            <a:ext cx="7381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Смотрим на гласную в суффиксе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96" y="260648"/>
            <a:ext cx="898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написания гласной в суффиксах –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–</a:t>
            </a:r>
            <a:r>
              <a:rPr lang="ru-RU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r>
              <a:rPr lang="ru-RU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96" y="1126485"/>
            <a:ext cx="7340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1.Изменим форму слова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 слова помощники: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много.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96" y="3178422"/>
            <a:ext cx="329199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сохранилась,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 -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3191967"/>
            <a:ext cx="25546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исчезла,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пишем -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79150" y="2674065"/>
            <a:ext cx="1988994" cy="6055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63688" y="2674065"/>
            <a:ext cx="1750562" cy="6055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39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678" y="908720"/>
            <a:ext cx="44051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- слон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- хвост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комоч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уголоч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</a:t>
            </a:r>
            <a:r>
              <a:rPr lang="ru-RU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- звоноч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227130"/>
            <a:ext cx="271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Проверим!</a:t>
            </a:r>
            <a:endParaRPr lang="ru-RU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49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85" y="1340768"/>
            <a:ext cx="9028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..к,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луч..к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к,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комар..к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куст..к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птенч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422" y="476672"/>
            <a:ext cx="283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пера</a:t>
            </a:r>
            <a:endParaRPr lang="ru-RU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780928"/>
            <a:ext cx="5012658" cy="3528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9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598</TotalTime>
  <Words>297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</cp:lastModifiedBy>
  <cp:revision>38</cp:revision>
  <dcterms:created xsi:type="dcterms:W3CDTF">2023-02-11T07:24:54Z</dcterms:created>
  <dcterms:modified xsi:type="dcterms:W3CDTF">2023-03-05T06:16:45Z</dcterms:modified>
</cp:coreProperties>
</file>