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9" r:id="rId4"/>
    <p:sldId id="268" r:id="rId5"/>
    <p:sldId id="283" r:id="rId6"/>
    <p:sldId id="260" r:id="rId7"/>
    <p:sldId id="281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2" r:id="rId16"/>
    <p:sldId id="271" r:id="rId17"/>
    <p:sldId id="274" r:id="rId18"/>
    <p:sldId id="270" r:id="rId19"/>
    <p:sldId id="284" r:id="rId20"/>
    <p:sldId id="286" r:id="rId21"/>
    <p:sldId id="276" r:id="rId22"/>
    <p:sldId id="278" r:id="rId23"/>
    <p:sldId id="285" r:id="rId24"/>
    <p:sldId id="280" r:id="rId25"/>
    <p:sldId id="27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312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695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386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6644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175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3112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532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7077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6513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8943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55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311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A69BB-3F0C-4210-86EA-0634215938FF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F1714-531C-4957-B25D-BD14C0F92D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208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«Таблица умножения на 6»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математики во 2 в классе</a:t>
            </a:r>
          </a:p>
          <a:p>
            <a:r>
              <a:rPr lang="ru-RU" dirty="0" smtClean="0"/>
              <a:t>МБОУ «Центр образования «Перспектива» </a:t>
            </a:r>
            <a:r>
              <a:rPr lang="ru-RU" dirty="0" err="1" smtClean="0"/>
              <a:t>г.Брянска</a:t>
            </a:r>
            <a:endParaRPr lang="ru-RU" dirty="0" smtClean="0"/>
          </a:p>
          <a:p>
            <a:r>
              <a:rPr lang="ru-RU" dirty="0" smtClean="0"/>
              <a:t>Учитель начальных классов Миронова А.Л.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29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от бабушки </a:t>
            </a:r>
            <a:br>
              <a:rPr lang="ru-RU" dirty="0" smtClean="0"/>
            </a:br>
            <a:r>
              <a:rPr lang="ru-RU" dirty="0" err="1" smtClean="0"/>
              <a:t>Р.т</a:t>
            </a:r>
            <a:r>
              <a:rPr lang="ru-RU" dirty="0" smtClean="0"/>
              <a:t>. с.9 №1</a:t>
            </a:r>
            <a:endParaRPr lang="ru-RU" dirty="0"/>
          </a:p>
        </p:txBody>
      </p:sp>
      <p:pic>
        <p:nvPicPr>
          <p:cNvPr id="6" name="Picture 25" descr="C:\Users\user\Desktop\МиД_презентации_2 класс\Шаги урока ОНЗ\Реализация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98" t="2136" r="2809" b="2491"/>
          <a:stretch/>
        </p:blipFill>
        <p:spPr bwMode="auto">
          <a:xfrm>
            <a:off x="8419163" y="639882"/>
            <a:ext cx="3238500" cy="323977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50" y="1690688"/>
            <a:ext cx="3097213" cy="476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76538" y="4072732"/>
            <a:ext cx="2113613" cy="183339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28634" y="1549459"/>
            <a:ext cx="3275142" cy="262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6·7=42</a:t>
            </a:r>
          </a:p>
          <a:p>
            <a:pPr algn="ctr"/>
            <a:r>
              <a:rPr lang="ru-RU" dirty="0" smtClean="0"/>
              <a:t>7·6=42</a:t>
            </a:r>
          </a:p>
          <a:p>
            <a:pPr algn="ctr"/>
            <a:r>
              <a:rPr lang="ru-RU" dirty="0" smtClean="0"/>
              <a:t>42:6=7</a:t>
            </a:r>
          </a:p>
          <a:p>
            <a:pPr algn="ctr"/>
            <a:r>
              <a:rPr lang="ru-RU" dirty="0" smtClean="0"/>
              <a:t>42:7=6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194257" y="4026968"/>
            <a:ext cx="3222885" cy="1523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Сравним таблицу с эталоном в учебнике на с.14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01396" y="4011943"/>
            <a:ext cx="3275142" cy="26270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6·9=54</a:t>
            </a:r>
          </a:p>
          <a:p>
            <a:pPr algn="ctr"/>
            <a:r>
              <a:rPr lang="ru-RU" dirty="0" smtClean="0"/>
              <a:t>9·6=54</a:t>
            </a:r>
          </a:p>
          <a:p>
            <a:pPr algn="ctr"/>
            <a:r>
              <a:rPr lang="ru-RU" dirty="0" smtClean="0"/>
              <a:t>54:6=9</a:t>
            </a:r>
          </a:p>
          <a:p>
            <a:pPr algn="ctr"/>
            <a:r>
              <a:rPr lang="ru-RU" dirty="0" smtClean="0"/>
              <a:t>54:9=6</a:t>
            </a:r>
          </a:p>
        </p:txBody>
      </p:sp>
    </p:spTree>
    <p:extLst>
      <p:ext uri="{BB962C8B-B14F-4D97-AF65-F5344CB8AC3E}">
        <p14:creationId xmlns="" xmlns:p14="http://schemas.microsoft.com/office/powerpoint/2010/main" val="304900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  <p:bldP spid="1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25" descr="C:\Users\user\Desktop\МиД_презентации_2 класс\Шаги урока ОНЗ\Реализация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98" t="2136" r="2809" b="2491"/>
          <a:stretch/>
        </p:blipFill>
        <p:spPr bwMode="auto">
          <a:xfrm>
            <a:off x="8419163" y="639882"/>
            <a:ext cx="3238500" cy="323977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440" y="268590"/>
            <a:ext cx="4109270" cy="6320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1489" y="1111953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57508" y="2301400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48007" y="3464086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81961" y="4657127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84793" y="5855165"/>
            <a:ext cx="548655" cy="50698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520721" y="1618938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548203" y="2808385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48203" y="3971071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33212" y="5164112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725587" y="6362150"/>
            <a:ext cx="404734" cy="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9638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964" y="14294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Задание № 1 от Зайца</a:t>
            </a:r>
            <a:endParaRPr lang="ru-RU" dirty="0"/>
          </a:p>
        </p:txBody>
      </p:sp>
      <p:pic>
        <p:nvPicPr>
          <p:cNvPr id="1026" name="Picture 2" descr="https://fsd.multiurok.ru/html/2022/11/26/s_63824620033a3/phpRstJX8_25.11.2022-Konstrukt-VZ-po-teme-v-biblioteki_html_c25cece4e5fa99c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755" y="1266669"/>
            <a:ext cx="6709921" cy="5032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714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5" y="-11738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964" y="14294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Обведи в кружок числа кратные 6, остальные - зачеркни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9528" y="1199213"/>
            <a:ext cx="10658006" cy="3072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 smtClean="0"/>
              <a:t>14,  21,   12,  3,   9,  24,   47,  32,  36,   45,   26,   52,   30,   16,  18,   6,   56,   42,  54,   46,  48,   7</a:t>
            </a:r>
            <a:endParaRPr lang="ru-RU" b="1" dirty="0"/>
          </a:p>
        </p:txBody>
      </p:sp>
      <p:sp>
        <p:nvSpPr>
          <p:cNvPr id="3" name="Овал 2"/>
          <p:cNvSpPr/>
          <p:nvPr/>
        </p:nvSpPr>
        <p:spPr>
          <a:xfrm>
            <a:off x="2848131" y="1948721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41560" y="1948720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082197" y="194871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846289" y="2982777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827490" y="2915318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66872" y="296028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705601" y="293030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727429" y="2960289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666158" y="2907821"/>
            <a:ext cx="854440" cy="7869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84420" y="194871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757598" y="188073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82585" y="1974421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68382" y="186587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18355" y="1880733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132821" y="185725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38939" y="194871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0310110" y="203477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462" y="2986256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88109" y="2959756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767468" y="2915318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811719" y="2930309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0596173" y="2821761"/>
            <a:ext cx="854439" cy="7869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336655" y="3485208"/>
            <a:ext cx="8946629" cy="3080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 smtClean="0"/>
              <a:t>Делители числа 6: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/>
              <a:t>Делители числа 24: 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132821" y="431716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936670" y="431716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740519" y="434048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543110" y="434048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56175" y="53051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060024" y="53051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863873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666464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6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0458762" y="532846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1251060" y="5305449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24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97756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204" y="1945546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60723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98107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2671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4800" dirty="0" err="1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Физминутка</a:t>
            </a:r>
            <a:endParaRPr lang="ru-RU" sz="48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7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530917" y="1518483"/>
            <a:ext cx="79744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 smtClean="0"/>
              <a:t>Самостоятельная работа </a:t>
            </a:r>
          </a:p>
          <a:p>
            <a:pPr algn="ctr" eaLnBrk="1" hangingPunct="1"/>
            <a:r>
              <a:rPr lang="ru-RU" altLang="ru-RU" sz="4000" b="1" dirty="0" smtClean="0"/>
              <a:t>На доске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Волка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714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22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620823" y="2546759"/>
            <a:ext cx="3399997" cy="31700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а :7 = 5</a:t>
            </a:r>
          </a:p>
          <a:p>
            <a:pPr eaLnBrk="1" hangingPunct="1"/>
            <a:r>
              <a:rPr lang="ru-RU" altLang="ru-RU" sz="4000" dirty="0" smtClean="0"/>
              <a:t>а = 7</a:t>
            </a:r>
            <a:r>
              <a:rPr lang="ru-RU" altLang="ru-RU" sz="4000" dirty="0" smtClean="0">
                <a:sym typeface="Symbol" panose="05050102010706020507" pitchFamily="18" charset="2"/>
              </a:rPr>
              <a:t>  5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>
                <a:sym typeface="Symbol" panose="05050102010706020507" pitchFamily="18" charset="2"/>
              </a:rPr>
              <a:t>а = 35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35 : 7= 5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>
                <a:sym typeface="Symbol" panose="05050102010706020507" pitchFamily="18" charset="2"/>
              </a:rPr>
              <a:t>5=5 (верно)</a:t>
            </a:r>
            <a:endParaRPr lang="ru-RU" alt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161251" y="410370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Медведя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8649407" y="268662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уч. с.15 №5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41663" y="4358390"/>
            <a:ext cx="37148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4026385" y="2546758"/>
            <a:ext cx="3794602" cy="3170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</a:t>
            </a:r>
            <a:r>
              <a:rPr lang="en-US" altLang="ru-RU" sz="4000" dirty="0" smtClean="0">
                <a:sym typeface="Symbol" panose="05050102010706020507" pitchFamily="18" charset="2"/>
              </a:rPr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  <a:p>
            <a:pPr eaLnBrk="1" hangingPunct="1"/>
            <a:r>
              <a:rPr lang="en-US" altLang="ru-RU" sz="4000" dirty="0"/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r>
              <a:rPr lang="ru-RU" altLang="ru-RU" sz="4000" dirty="0" smtClean="0">
                <a:sym typeface="Symbol" panose="05050102010706020507" pitchFamily="18" charset="2"/>
              </a:rPr>
              <a:t> : 8</a:t>
            </a:r>
          </a:p>
          <a:p>
            <a:pPr eaLnBrk="1" hangingPunct="1"/>
            <a:r>
              <a:rPr lang="en-US" altLang="ru-RU" sz="4000" dirty="0" smtClean="0"/>
              <a:t>b</a:t>
            </a:r>
            <a:r>
              <a:rPr lang="ru-RU" altLang="ru-RU" sz="4000" dirty="0" smtClean="0">
                <a:sym typeface="Symbol" panose="05050102010706020507" pitchFamily="18" charset="2"/>
              </a:rPr>
              <a:t> </a:t>
            </a:r>
            <a:r>
              <a:rPr lang="ru-RU" altLang="ru-RU" sz="4000" dirty="0">
                <a:sym typeface="Symbol" panose="05050102010706020507" pitchFamily="18" charset="2"/>
              </a:rPr>
              <a:t>= </a:t>
            </a:r>
            <a:r>
              <a:rPr lang="ru-RU" altLang="ru-RU" sz="4000" dirty="0" smtClean="0">
                <a:sym typeface="Symbol" panose="05050102010706020507" pitchFamily="18" charset="2"/>
              </a:rPr>
              <a:t>6</a:t>
            </a:r>
            <a:endParaRPr lang="ru-RU" altLang="ru-RU" sz="4000" dirty="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6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48=48 </a:t>
            </a:r>
            <a:r>
              <a:rPr lang="ru-RU" altLang="ru-RU" sz="4000" dirty="0">
                <a:sym typeface="Symbol" panose="05050102010706020507" pitchFamily="18" charset="2"/>
              </a:rPr>
              <a:t>(верно)</a:t>
            </a:r>
            <a:endParaRPr lang="ru-RU" altLang="ru-RU" sz="40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20820" y="4369632"/>
            <a:ext cx="74987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7907706" y="2546757"/>
            <a:ext cx="33999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54 : с = 6</a:t>
            </a:r>
          </a:p>
          <a:p>
            <a:pPr eaLnBrk="1" hangingPunct="1"/>
            <a:r>
              <a:rPr lang="ru-RU" altLang="ru-RU" sz="4000" dirty="0" smtClean="0"/>
              <a:t>с = 54</a:t>
            </a:r>
            <a:r>
              <a:rPr lang="ru-RU" altLang="ru-RU" sz="4000" dirty="0" smtClean="0">
                <a:sym typeface="Symbol" panose="05050102010706020507" pitchFamily="18" charset="2"/>
              </a:rPr>
              <a:t> : </a:t>
            </a:r>
            <a:r>
              <a:rPr lang="ru-RU" altLang="ru-RU" sz="4000" dirty="0">
                <a:sym typeface="Symbol" panose="05050102010706020507" pitchFamily="18" charset="2"/>
              </a:rPr>
              <a:t>6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с </a:t>
            </a:r>
            <a:r>
              <a:rPr lang="ru-RU" altLang="ru-RU" sz="4000" dirty="0">
                <a:sym typeface="Symbol" panose="05050102010706020507" pitchFamily="18" charset="2"/>
              </a:rPr>
              <a:t>= </a:t>
            </a:r>
            <a:r>
              <a:rPr lang="ru-RU" altLang="ru-RU" sz="4000" dirty="0" smtClean="0">
                <a:sym typeface="Symbol" panose="05050102010706020507" pitchFamily="18" charset="2"/>
              </a:rPr>
              <a:t>9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54 : 9 = </a:t>
            </a:r>
            <a:r>
              <a:rPr lang="ru-RU" altLang="ru-RU" sz="4000" dirty="0">
                <a:sym typeface="Symbol" panose="05050102010706020507" pitchFamily="18" charset="2"/>
              </a:rPr>
              <a:t>6</a:t>
            </a:r>
          </a:p>
          <a:p>
            <a:pPr eaLnBrk="1" hangingPunct="1"/>
            <a:r>
              <a:rPr lang="ru-RU" altLang="ru-RU" sz="4000" dirty="0" smtClean="0">
                <a:sym typeface="Symbol" panose="05050102010706020507" pitchFamily="18" charset="2"/>
              </a:rPr>
              <a:t>6=6 </a:t>
            </a:r>
            <a:r>
              <a:rPr lang="ru-RU" altLang="ru-RU" sz="4000" dirty="0">
                <a:sym typeface="Symbol" panose="05050102010706020507" pitchFamily="18" charset="2"/>
              </a:rPr>
              <a:t>(верно)</a:t>
            </a:r>
            <a:endParaRPr lang="ru-RU" alt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1663" y="2472553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58802" y="2562302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901410" y="2529404"/>
            <a:ext cx="677353" cy="70307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30740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051107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20820" y="3178618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77210" y="3210513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936745" y="3232483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9751994" y="3175632"/>
            <a:ext cx="395292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1"/>
          <p:cNvSpPr>
            <a:spLocks noChangeArrowheads="1"/>
          </p:cNvSpPr>
          <p:nvPr/>
        </p:nvSpPr>
        <p:spPr bwMode="auto">
          <a:xfrm>
            <a:off x="713335" y="1570049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1,2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1"/>
          <p:cNvSpPr>
            <a:spLocks noChangeArrowheads="1"/>
          </p:cNvSpPr>
          <p:nvPr/>
        </p:nvSpPr>
        <p:spPr bwMode="auto">
          <a:xfrm>
            <a:off x="4386570" y="1526858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3,4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1"/>
          <p:cNvSpPr>
            <a:spLocks noChangeArrowheads="1"/>
          </p:cNvSpPr>
          <p:nvPr/>
        </p:nvSpPr>
        <p:spPr bwMode="auto">
          <a:xfrm>
            <a:off x="7870185" y="1526858"/>
            <a:ext cx="3074232" cy="71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Группы 5,6</a:t>
            </a:r>
            <a:endParaRPr lang="ru-RU" altLang="ru-RU" sz="40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463625" y="2411822"/>
            <a:ext cx="3399997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а :7 = 5</a:t>
            </a:r>
          </a:p>
        </p:txBody>
      </p:sp>
      <p:sp>
        <p:nvSpPr>
          <p:cNvPr id="29" name="Прямоугольник 1"/>
          <p:cNvSpPr>
            <a:spLocks noChangeArrowheads="1"/>
          </p:cNvSpPr>
          <p:nvPr/>
        </p:nvSpPr>
        <p:spPr bwMode="auto">
          <a:xfrm>
            <a:off x="4034739" y="2546757"/>
            <a:ext cx="3794602" cy="70788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8 </a:t>
            </a:r>
            <a:r>
              <a:rPr lang="ru-RU" altLang="ru-RU" sz="4000" dirty="0" smtClean="0">
                <a:sym typeface="Symbol" panose="05050102010706020507" pitchFamily="18" charset="2"/>
              </a:rPr>
              <a:t> </a:t>
            </a:r>
            <a:r>
              <a:rPr lang="en-US" altLang="ru-RU" sz="4000" dirty="0" smtClean="0">
                <a:sym typeface="Symbol" panose="05050102010706020507" pitchFamily="18" charset="2"/>
              </a:rPr>
              <a:t>b</a:t>
            </a:r>
            <a:r>
              <a:rPr lang="ru-RU" altLang="ru-RU" sz="4000" dirty="0" smtClean="0"/>
              <a:t> = </a:t>
            </a:r>
            <a:r>
              <a:rPr lang="en-US" altLang="ru-RU" sz="4000" dirty="0" smtClean="0"/>
              <a:t>48</a:t>
            </a:r>
            <a:endParaRPr lang="ru-RU" altLang="ru-RU" sz="4000" dirty="0" smtClean="0"/>
          </a:p>
        </p:txBody>
      </p:sp>
      <p:sp>
        <p:nvSpPr>
          <p:cNvPr id="30" name="Прямоугольник 1"/>
          <p:cNvSpPr>
            <a:spLocks noChangeArrowheads="1"/>
          </p:cNvSpPr>
          <p:nvPr/>
        </p:nvSpPr>
        <p:spPr bwMode="auto">
          <a:xfrm>
            <a:off x="7907706" y="2577614"/>
            <a:ext cx="33999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dirty="0" smtClean="0"/>
              <a:t>54 : с = 6</a:t>
            </a:r>
          </a:p>
        </p:txBody>
      </p:sp>
    </p:spTree>
    <p:extLst>
      <p:ext uri="{BB962C8B-B14F-4D97-AF65-F5344CB8AC3E}">
        <p14:creationId xmlns="" xmlns:p14="http://schemas.microsoft.com/office/powerpoint/2010/main" val="159451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/>
      <p:bldP spid="14" grpId="0" animBg="1"/>
      <p:bldP spid="15" grpId="0" animBg="1"/>
      <p:bldP spid="16" grpId="0" animBg="1"/>
      <p:bldP spid="28" grpId="0" animBg="1"/>
      <p:bldP spid="29" grpId="0" animBg="1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14" y="1973952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80054" y="183901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12192" y="183901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3566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87957" y="257081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81988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81"/>
            <a:ext cx="12192000" cy="6858000"/>
          </a:xfrm>
          <a:prstGeom prst="rect">
            <a:avLst/>
          </a:prstGeom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530917" y="1518483"/>
            <a:ext cx="797445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 smtClean="0"/>
              <a:t>Задача 8</a:t>
            </a:r>
          </a:p>
          <a:p>
            <a:pPr algn="ctr" eaLnBrk="1" hangingPunct="1"/>
            <a:r>
              <a:rPr lang="ru-RU" altLang="ru-RU" sz="4000" b="1" dirty="0" smtClean="0"/>
              <a:t>Уч. с.15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30917" y="765175"/>
            <a:ext cx="8135937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Задание от Колобка</a:t>
            </a: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261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706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" y="0"/>
            <a:ext cx="12192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01130584"/>
              </p:ext>
            </p:extLst>
          </p:nvPr>
        </p:nvGraphicFramePr>
        <p:xfrm>
          <a:off x="796058" y="3771339"/>
          <a:ext cx="1051559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16973838"/>
              </p:ext>
            </p:extLst>
          </p:nvPr>
        </p:nvGraphicFramePr>
        <p:xfrm>
          <a:off x="838204" y="1690688"/>
          <a:ext cx="1051559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290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356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321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284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280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ж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29399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83916" y="2980953"/>
            <a:ext cx="705787" cy="545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35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322116" y="2982670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46</a:t>
            </a: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932614" y="302732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78</a:t>
            </a:r>
            <a:endParaRPr lang="ru-RU" sz="2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85304" y="302732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126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594730" y="301625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280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28477" y="301233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284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274638" y="3012332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290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9051799" y="301164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300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9845674" y="302732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321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0612511" y="3011641"/>
            <a:ext cx="705787" cy="56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356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60274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18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Выражения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8043" y="1253331"/>
            <a:ext cx="10515600" cy="43513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Продукты растительного происхождения:</a:t>
            </a:r>
          </a:p>
          <a:p>
            <a:pPr marL="0" indent="0">
              <a:buNone/>
            </a:pPr>
            <a:r>
              <a:rPr lang="ru-RU" sz="4000" dirty="0" smtClean="0"/>
              <a:t>7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+ 2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=</a:t>
            </a:r>
          </a:p>
          <a:p>
            <a:r>
              <a:rPr lang="ru-RU" sz="4000" dirty="0" smtClean="0"/>
              <a:t>Продукты животного происхождения: </a:t>
            </a:r>
          </a:p>
          <a:p>
            <a:pPr marL="0" indent="0">
              <a:buNone/>
            </a:pPr>
            <a:r>
              <a:rPr lang="ru-RU" sz="4000" dirty="0" smtClean="0"/>
              <a:t>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+ 4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+ 9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 =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59739" y="1807369"/>
            <a:ext cx="5378346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42 + 12 + 48= 102 (руб.)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97149" y="3245827"/>
            <a:ext cx="5378346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48 + 24 + 54 = 126 (руб.)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25004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68921" cy="68924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14" y="1973952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60660" y="1113747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75619" y="1071952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33566" y="254458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87957" y="257081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686048" y="1956372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93952" y="182562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30510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Выучить таблицу умножения на 6</a:t>
            </a:r>
          </a:p>
          <a:p>
            <a:pPr algn="ctr"/>
            <a:r>
              <a:rPr lang="ru-RU" sz="4000" dirty="0" smtClean="0"/>
              <a:t>Учебник с.15 №6, № 10 (один на выбор)</a:t>
            </a:r>
          </a:p>
          <a:p>
            <a:pPr marL="0" indent="0" algn="ctr">
              <a:buNone/>
            </a:pPr>
            <a:r>
              <a:rPr lang="ru-RU" sz="4000" dirty="0" smtClean="0"/>
              <a:t>По желанию: учебник с.16 №12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8994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Поведем итоги: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Оценки за урок</a:t>
            </a:r>
          </a:p>
          <a:p>
            <a:r>
              <a:rPr lang="ru-RU" dirty="0" smtClean="0"/>
              <a:t>Какая была цель? Достигли ли мы цели?</a:t>
            </a:r>
          </a:p>
          <a:p>
            <a:r>
              <a:rPr lang="ru-RU" dirty="0" smtClean="0"/>
              <a:t>Чему научились? С какими трудностями столкнулись?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056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41"/>
            <a:ext cx="12192000" cy="685800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847851" y="692150"/>
            <a:ext cx="8424863" cy="64770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  <a:defRPr/>
            </a:pPr>
            <a:r>
              <a:rPr lang="ru-RU" sz="3200" dirty="0" smtClean="0">
                <a:solidFill>
                  <a:srgbClr val="00B0F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Моя оценка за урок</a:t>
            </a:r>
            <a:endParaRPr lang="ru-RU" sz="3200" dirty="0">
              <a:solidFill>
                <a:srgbClr val="00B0F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68811" y="361948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025853" y="4946044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  <p:pic>
        <p:nvPicPr>
          <p:cNvPr id="24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99" y="2696565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5" name="Прямоугольник 24"/>
          <p:cNvSpPr/>
          <p:nvPr/>
        </p:nvSpPr>
        <p:spPr>
          <a:xfrm>
            <a:off x="2338465" y="4020449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593928" y="391696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9129009" y="4020449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225945" y="1836360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240904" y="179456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298851" y="3267193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153242" y="329342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251333" y="2678985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259237" y="2548238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84024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713126" y="1520926"/>
            <a:ext cx="8136904" cy="4176464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8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Обязательная часть: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Таблица умножения на 6.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err="1" smtClean="0">
                <a:effectLst/>
                <a:latin typeface="Arial" pitchFamily="34" charset="0"/>
                <a:cs typeface="Arial" pitchFamily="34" charset="0"/>
              </a:rPr>
              <a:t>Р.т</a:t>
            </a: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. С.9 № 3 (один на выбор)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Уч. с.15 № 8</a:t>
            </a:r>
            <a:endParaRPr lang="ru-RU" sz="3200" dirty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endParaRPr lang="ru-RU" sz="3200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По желанию:</a:t>
            </a:r>
          </a:p>
          <a:p>
            <a:pPr marL="0" indent="0" algn="l" fontAlgn="auto">
              <a:spcBef>
                <a:spcPts val="60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Уч. с.16 № 11</a:t>
            </a:r>
            <a:endParaRPr lang="ru-RU" sz="3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62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от дедушки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896987" y="1223294"/>
            <a:ext cx="8398026" cy="5478908"/>
          </a:xfrm>
        </p:spPr>
      </p:pic>
    </p:spTree>
    <p:extLst>
      <p:ext uri="{BB962C8B-B14F-4D97-AF65-F5344CB8AC3E}">
        <p14:creationId xmlns="" xmlns:p14="http://schemas.microsoft.com/office/powerpoint/2010/main" val="172219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себя!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0" descr="C:\Users\user\Desktop\Лесенка-успеха.pn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204" y="1945546"/>
            <a:ext cx="7675979" cy="330101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773180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63724" y="3297836"/>
            <a:ext cx="809469" cy="884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97080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2" descr="https://fsd.multiurok.ru/html/2022/11/26/s_63824620033a3/phpRstJX8_25.11.2022-Konstrukt-VZ-po-teme-v-biblioteki_html_c25cece4e5fa99c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794" y="108679"/>
            <a:ext cx="8854189" cy="66406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59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17922203"/>
              </p:ext>
            </p:extLst>
          </p:nvPr>
        </p:nvGraphicFramePr>
        <p:xfrm>
          <a:off x="1707630" y="1390906"/>
          <a:ext cx="9370100" cy="4350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0096"/>
                <a:gridCol w="3140096"/>
                <a:gridCol w="3089908"/>
              </a:tblGrid>
              <a:tr h="61835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Продукт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Масса</a:t>
                      </a:r>
                      <a:r>
                        <a:rPr lang="ru-RU" sz="2000" baseline="0" dirty="0" smtClean="0"/>
                        <a:t> одной порции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Стоимость 1 порции</a:t>
                      </a:r>
                      <a:endParaRPr lang="ru-RU" sz="20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Сыр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Сахар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Икра</a:t>
                      </a:r>
                      <a:r>
                        <a:rPr lang="ru-RU" sz="2800" baseline="0" dirty="0" smtClean="0"/>
                        <a:t> мойвы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30</a:t>
                      </a:r>
                      <a:r>
                        <a:rPr lang="ru-RU" sz="2800" baseline="0" dirty="0" smtClean="0"/>
                        <a:t>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Гречневая</a:t>
                      </a:r>
                      <a:r>
                        <a:rPr lang="ru-RU" sz="2800" baseline="0" dirty="0" smtClean="0"/>
                        <a:t> крупа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Масло сливочное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 руб.</a:t>
                      </a:r>
                      <a:endParaRPr lang="ru-RU" sz="2800" dirty="0"/>
                    </a:p>
                  </a:txBody>
                  <a:tcPr/>
                </a:tc>
              </a:tr>
              <a:tr h="62199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Перец болгарский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50 г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 руб.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6325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18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Выражения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8043" y="1253331"/>
            <a:ext cx="10515600" cy="43513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Продукты растительного происхождения:</a:t>
            </a:r>
          </a:p>
          <a:p>
            <a:pPr marL="0" indent="0">
              <a:buNone/>
            </a:pPr>
            <a:r>
              <a:rPr lang="ru-RU" sz="4000" dirty="0" smtClean="0"/>
              <a:t>7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+ 2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=</a:t>
            </a:r>
          </a:p>
          <a:p>
            <a:r>
              <a:rPr lang="ru-RU" sz="4000" dirty="0" smtClean="0"/>
              <a:t>Продукты животного происхождения: </a:t>
            </a:r>
          </a:p>
          <a:p>
            <a:pPr marL="0" indent="0">
              <a:buNone/>
            </a:pPr>
            <a:r>
              <a:rPr lang="ru-RU" sz="4000" dirty="0" smtClean="0"/>
              <a:t>8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+ 4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+ 9</a:t>
            </a:r>
            <a:r>
              <a:rPr lang="ru-RU" altLang="ru-RU" sz="4000" dirty="0" smtClean="0">
                <a:sym typeface="Symbol" panose="05050102010706020507" pitchFamily="18" charset="2"/>
              </a:rPr>
              <a:t>  </a:t>
            </a:r>
            <a:r>
              <a:rPr lang="ru-RU" sz="4000" dirty="0" smtClean="0"/>
              <a:t>6  =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713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урока: Таблица умножения на 6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71550" y="2133600"/>
            <a:ext cx="5959475" cy="450850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ru-RU" sz="2800" b="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Поставьте перед собой </a:t>
            </a:r>
            <a:r>
              <a:rPr lang="ru-RU" sz="280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цель</a:t>
            </a:r>
            <a:r>
              <a:rPr lang="ru-RU" sz="2800" b="0" i="1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indent="0" algn="l">
              <a:spcBef>
                <a:spcPts val="0"/>
              </a:spcBef>
              <a:spcAft>
                <a:spcPts val="400"/>
              </a:spcAft>
              <a:buClr>
                <a:srgbClr val="00B0F0"/>
              </a:buClr>
              <a:buFont typeface="Georgia" pitchFamily="18" charset="0"/>
              <a:buNone/>
              <a:defRPr/>
            </a:pPr>
            <a:endParaRPr lang="ru-RU" sz="2400" b="0" i="1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13795" y="2992858"/>
            <a:ext cx="7374978" cy="1944216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spcBef>
                <a:spcPts val="0"/>
              </a:spcBef>
              <a:buClr>
                <a:srgbClr val="00B0F0"/>
              </a:buClr>
              <a:buNone/>
              <a:defRPr/>
            </a:pPr>
            <a:r>
              <a:rPr lang="ru-RU" sz="3200" dirty="0" smtClean="0">
                <a:solidFill>
                  <a:srgbClr val="00B0F0"/>
                </a:solidFill>
                <a:effectLst/>
                <a:latin typeface="Arial" charset="0"/>
                <a:ea typeface="+mn-ea"/>
                <a:cs typeface="+mn-cs"/>
              </a:rPr>
              <a:t>Цель: </a:t>
            </a:r>
            <a:r>
              <a:rPr lang="ru-RU" sz="3200" dirty="0" smtClean="0">
                <a:effectLst/>
              </a:rPr>
              <a:t>Составить таблицу </a:t>
            </a:r>
            <a:r>
              <a:rPr lang="ru-RU" sz="3200" dirty="0">
                <a:effectLst/>
              </a:rPr>
              <a:t>умножения </a:t>
            </a:r>
            <a:r>
              <a:rPr lang="ru-RU" sz="3200" dirty="0" smtClean="0">
                <a:effectLst/>
              </a:rPr>
              <a:t>на </a:t>
            </a:r>
            <a:r>
              <a:rPr lang="ru-RU" sz="3200" dirty="0">
                <a:effectLst/>
              </a:rPr>
              <a:t>6; </a:t>
            </a:r>
            <a:r>
              <a:rPr lang="ru-RU" sz="3200" dirty="0" smtClean="0">
                <a:effectLst/>
              </a:rPr>
              <a:t>решать задания с использованием таблицы умножения на 6</a:t>
            </a:r>
            <a:endParaRPr lang="ru-RU" sz="3200" b="0" dirty="0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Picture 20" descr="C:\Users\user\Desktop\МиД_презентации_2 класс\Шаги урока ОНЗ\Цель.gif"/>
          <p:cNvPicPr preferRelativeResize="0"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3749" t="2298" r="2408" b="3241"/>
          <a:stretch/>
        </p:blipFill>
        <p:spPr bwMode="auto">
          <a:xfrm>
            <a:off x="9216008" y="1508074"/>
            <a:ext cx="2267694" cy="1920926"/>
          </a:xfrm>
          <a:prstGeom prst="round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  <a:extLst/>
        </p:spPr>
      </p:pic>
    </p:spTree>
    <p:extLst>
      <p:ext uri="{BB962C8B-B14F-4D97-AF65-F5344CB8AC3E}">
        <p14:creationId xmlns="" xmlns:p14="http://schemas.microsoft.com/office/powerpoint/2010/main" val="36398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2622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58978" y="878623"/>
            <a:ext cx="8619344" cy="5138675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Найдем закономерность, составим таблицу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Пользуясь изученными правилами, составим равенства на деление и умножение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Найдем значения выражений с делением и умножением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Решим уравнения с делением и умножением на 6</a:t>
            </a:r>
          </a:p>
          <a:p>
            <a:pPr marL="514350" indent="-514350" algn="l">
              <a:spcBef>
                <a:spcPts val="0"/>
              </a:spcBef>
              <a:buClr>
                <a:srgbClr val="00B0F0"/>
              </a:buClr>
              <a:buFont typeface="Georgia" pitchFamily="18" charset="0"/>
              <a:buAutoNum type="arabicPeriod"/>
              <a:defRPr/>
            </a:pPr>
            <a:r>
              <a:rPr lang="ru-RU" sz="3200" dirty="0" smtClean="0">
                <a:solidFill>
                  <a:srgbClr val="0070C0"/>
                </a:solidFill>
                <a:effectLst/>
                <a:latin typeface="Arial" charset="0"/>
                <a:ea typeface="+mn-ea"/>
                <a:cs typeface="+mn-cs"/>
              </a:rPr>
              <a:t>Решим задачу </a:t>
            </a:r>
            <a:r>
              <a:rPr lang="ru-RU" sz="3200" dirty="0">
                <a:solidFill>
                  <a:srgbClr val="0070C0"/>
                </a:solidFill>
                <a:effectLst/>
                <a:latin typeface="Arial" charset="0"/>
              </a:rPr>
              <a:t>с делением и умножением на 6</a:t>
            </a: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endParaRPr lang="ru-RU" sz="3200" dirty="0" smtClean="0">
              <a:solidFill>
                <a:srgbClr val="0070C0"/>
              </a:solidFill>
              <a:effectLst/>
              <a:latin typeface="Arial" charset="0"/>
              <a:ea typeface="+mn-ea"/>
              <a:cs typeface="+mn-cs"/>
            </a:endParaRPr>
          </a:p>
          <a:p>
            <a:pPr marL="514350" indent="-51435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Font typeface="Georgia" pitchFamily="18" charset="0"/>
              <a:buAutoNum type="arabicPeriod"/>
              <a:defRPr/>
            </a:pPr>
            <a:endParaRPr lang="ru-RU" sz="3200" dirty="0">
              <a:solidFill>
                <a:srgbClr val="0070C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21" descr="C:\Users\user\Desktop\МиД_презентации_2 класс\Шаги урока ОНЗ\План.g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72" t="2466" r="2154" b="2816"/>
          <a:stretch/>
        </p:blipFill>
        <p:spPr bwMode="auto">
          <a:xfrm>
            <a:off x="9431765" y="365125"/>
            <a:ext cx="2119557" cy="2123941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/>
        </p:spPr>
      </p:pic>
    </p:spTree>
    <p:extLst>
      <p:ext uri="{BB962C8B-B14F-4D97-AF65-F5344CB8AC3E}">
        <p14:creationId xmlns="" xmlns:p14="http://schemas.microsoft.com/office/powerpoint/2010/main" val="18447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PresentationFormat>Произвольный</PresentationFormat>
  <Paragraphs>203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«Таблица умножения на 6»</vt:lpstr>
      <vt:lpstr>Слайд 2</vt:lpstr>
      <vt:lpstr>Задание от дедушки</vt:lpstr>
      <vt:lpstr>Оцени себя!</vt:lpstr>
      <vt:lpstr>Слайд 5</vt:lpstr>
      <vt:lpstr>Задание</vt:lpstr>
      <vt:lpstr>Выражения </vt:lpstr>
      <vt:lpstr>Тема урока: Таблица умножения на 6</vt:lpstr>
      <vt:lpstr>План</vt:lpstr>
      <vt:lpstr>Задание от бабушки  Р.т. с.9 №1</vt:lpstr>
      <vt:lpstr>Слайд 11</vt:lpstr>
      <vt:lpstr>Задание № 1 от Зайца</vt:lpstr>
      <vt:lpstr>Обведи в кружок числа кратные 6, остальные - зачеркни</vt:lpstr>
      <vt:lpstr>Оцени себя!</vt:lpstr>
      <vt:lpstr>Слайд 15</vt:lpstr>
      <vt:lpstr>Слайд 16</vt:lpstr>
      <vt:lpstr>Слайд 17</vt:lpstr>
      <vt:lpstr>Оцени себя!</vt:lpstr>
      <vt:lpstr>Слайд 19</vt:lpstr>
      <vt:lpstr>Выражения </vt:lpstr>
      <vt:lpstr>Оцени себя!</vt:lpstr>
      <vt:lpstr>Домашнее задание:</vt:lpstr>
      <vt:lpstr>Поведем итоги:</vt:lpstr>
      <vt:lpstr>Слайд 24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«Таблица умножения на 6»</dc:title>
  <dc:creator>Наталья</dc:creator>
  <cp:lastModifiedBy>Наталья</cp:lastModifiedBy>
  <cp:revision>2</cp:revision>
  <dcterms:modified xsi:type="dcterms:W3CDTF">2023-03-15T12:03:58Z</dcterms:modified>
</cp:coreProperties>
</file>