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478" r:id="rId2"/>
    <p:sldMasterId id="2147484779" r:id="rId3"/>
    <p:sldMasterId id="2147484803" r:id="rId4"/>
    <p:sldMasterId id="2147484839" r:id="rId5"/>
    <p:sldMasterId id="2147484951" r:id="rId6"/>
    <p:sldMasterId id="2147484963" r:id="rId7"/>
    <p:sldMasterId id="2147485052" r:id="rId8"/>
  </p:sldMasterIdLst>
  <p:sldIdLst>
    <p:sldId id="345" r:id="rId9"/>
    <p:sldId id="352" r:id="rId10"/>
    <p:sldId id="350" r:id="rId11"/>
    <p:sldId id="360" r:id="rId12"/>
    <p:sldId id="371" r:id="rId13"/>
    <p:sldId id="362" r:id="rId14"/>
    <p:sldId id="364" r:id="rId15"/>
    <p:sldId id="378" r:id="rId16"/>
    <p:sldId id="379" r:id="rId17"/>
    <p:sldId id="367" r:id="rId18"/>
    <p:sldId id="347" r:id="rId19"/>
    <p:sldId id="355" r:id="rId20"/>
    <p:sldId id="376" r:id="rId21"/>
    <p:sldId id="346" r:id="rId22"/>
    <p:sldId id="377" r:id="rId23"/>
    <p:sldId id="359" r:id="rId24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B87B00"/>
    <a:srgbClr val="996600"/>
    <a:srgbClr val="4A2A16"/>
    <a:srgbClr val="663300"/>
    <a:srgbClr val="5D511D"/>
    <a:srgbClr val="990000"/>
    <a:srgbClr val="713F21"/>
    <a:srgbClr val="CC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054" autoAdjust="0"/>
  </p:normalViewPr>
  <p:slideViewPr>
    <p:cSldViewPr>
      <p:cViewPr>
        <p:scale>
          <a:sx n="113" d="100"/>
          <a:sy n="113" d="100"/>
        </p:scale>
        <p:origin x="522" y="20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2B1DC-E9AD-4716-9598-C83443B0CA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6A75A-2502-452A-9988-4A3FFB8574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2B6867-2C29-4703-B32E-45262E2935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133E7-3369-4E8E-89D3-BC6672CECA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3522C-CE89-4D81-AF8E-AB36581BB8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C2DD1-ED63-4AF7-A8F7-E5E927D96F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0178A-5480-48BA-AC07-8117B63A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23FF1-F860-48E6-B96D-386E7731BA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83F7F-3A71-4752-92C5-5FE856CFA4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CBE51-D166-40DF-940A-6C2F9819A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D16D3-A8C0-47FF-A738-2ADDC881D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60151-9B42-46D7-9BE6-7B287E842A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EA05F-F646-4A6C-80B7-E0516C486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ED5D7-7ECA-4206-ABAC-4BA651B2C9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D7E50-5059-4F48-8233-EEE595C81D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A05BF-E485-48E7-B70D-D94679DA5D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C74D3-521A-44DB-8151-2DE0158497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C3F39-8724-4772-80DC-F1DF84EEE9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FE1C15-B486-49A9-9E43-4669F94A31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DB3F4-DD37-4E93-851A-DC0F632044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F9445-B374-461C-9C65-FE308CE5E7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76E2E-D36B-4E3F-BBBF-F1938D2A7F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94943-10E1-4123-A34A-5F23150BC1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CB04C-D23F-4F04-BB67-CCB30039CA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B84AF6-BB36-4658-B47F-54FFA78A0E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CF53E-A355-4F11-BC65-F1289C4241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0999C-E299-4366-AF43-4E25D9A819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63B61-9996-49EF-A5FB-AFEA40BD6E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907ED0-ECBF-4680-B587-3F4CB88C04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89DF6-151D-4FB6-A9B0-029C5D5160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1CE530-74FE-47B3-A312-E6B3C40E0E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3A608-EC29-4696-A3A5-D1AF53EEAF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A0A50-8388-4177-9AD1-D66A72BFE0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80F86-341A-4E46-A17B-A4B0E6551B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37A65-6702-4965-9D82-036F6449C1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F16682-70B8-427F-8B9C-423A554322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5230F-A33D-4043-9C1C-D91FA439E9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DED4A0-9770-4DBA-A108-DCB0D7ABE3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8A579-428E-433F-A6AE-DB80589999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E5466-948E-4558-8068-0C5ABE8EF9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C38106-46B5-4B18-991A-1743040D5A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17827-0F40-47A3-9604-B37C1DE84C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BFF0F-E952-47EA-8836-EFBEC9B4AA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14922-0176-4AFD-8965-0EF90A7624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BF2883-D161-45AD-8E77-4DBC32CA3A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AD173-789C-433B-AA06-AF1AA27AD9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A88EE-05CC-4E4B-B3D2-683E3FAABD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0A05FF-7185-4F22-8CE3-D78039E785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35BF9-B62F-4F78-8AAE-8FE99F4EE7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933E5-DEDB-458C-9EE0-1D575DA282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302DD-6CA1-4A98-B646-77577D3B9F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4AB3A-94C0-4F98-A654-EBE7C61B82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3A143-DBE9-4033-BD86-FFA1E6F878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4E8C0-A587-42AD-9188-E0518B5DD8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1E5119-59A9-47D8-A86F-5B12E5E5EE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55874-06D7-4F3E-867E-009196FEC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73EB0-A5AB-424D-8958-E9717DF0E5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C811C-F0C5-4BB3-B09F-D1664ED801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2E56E-1A06-42B5-A37B-CD6CE102DA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BB0DC-26BD-4D11-B081-FBBFAFE9D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BA1456-A5F7-4F5A-9811-0CF43F43DA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A4507A-9D9E-4463-A092-90272977F1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18FC36-2EBC-4C8C-88FC-69CCA0875A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6D6F0-77FF-4B13-8145-229B67D701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D9716-B7B1-4C8E-8A44-E6D6C03CAC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81460-1887-431C-8C63-971CF340A4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F35F86-A8DD-4CD2-8156-20E4CFDA8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B2C24-5311-4CF1-8A8B-44849BC191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B5572E-A336-4158-8DAB-15B4B1C220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EEC0E-3C13-41E6-9997-DDE800A89D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3383F-E126-4CE8-9407-53C163483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B6739B-A55F-4768-949B-57DB1D4021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2A7ADE-048A-416B-952F-0453EADD8B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147A4-1D64-48BE-B2A6-D902A10C65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30DE7-AD39-49FB-B85A-BB7C3A6D9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5C712-5424-4A10-8630-50BE4B2033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99D11F-754D-4F07-87D8-11CDCDB1D3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992847-39DF-4A8E-BBCC-DC843EA810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BDB0D-157A-477F-80B6-FE61B5C71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88B4B0-F6B0-44E8-8F44-4CC0E2AE68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6BAC9-C50C-4494-B37E-807790071C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F3699-B7C3-479C-91B2-F42B89616B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DE32B-1841-48AE-B73B-06A531E7AE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CF7C9-4368-49D7-9EED-D7F0D6BFF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392E2-DD43-4C94-9C12-D53A3B690D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419B0-6F73-436C-BC62-6BF08C5BC7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A84D3-2379-4FF2-A490-1DFCF40486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C21C8-E5EC-4B41-8570-D008742F14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86CAE469-CC24-4963-92F4-678432C069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53" r:id="rId1"/>
    <p:sldLayoutId id="2147485054" r:id="rId2"/>
    <p:sldLayoutId id="2147485055" r:id="rId3"/>
    <p:sldLayoutId id="2147485056" r:id="rId4"/>
    <p:sldLayoutId id="2147485057" r:id="rId5"/>
    <p:sldLayoutId id="2147485058" r:id="rId6"/>
    <p:sldLayoutId id="2147485059" r:id="rId7"/>
    <p:sldLayoutId id="2147485060" r:id="rId8"/>
    <p:sldLayoutId id="2147485061" r:id="rId9"/>
    <p:sldLayoutId id="2147485062" r:id="rId10"/>
    <p:sldLayoutId id="2147485063" r:id="rId11"/>
  </p:sldLayoutIdLst>
  <p:transition spd="slow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A43FE8A5-008A-46E9-9356-399B8CA30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64" r:id="rId1"/>
    <p:sldLayoutId id="2147485065" r:id="rId2"/>
    <p:sldLayoutId id="2147485066" r:id="rId3"/>
    <p:sldLayoutId id="2147485067" r:id="rId4"/>
    <p:sldLayoutId id="2147485068" r:id="rId5"/>
    <p:sldLayoutId id="2147485069" r:id="rId6"/>
    <p:sldLayoutId id="2147485070" r:id="rId7"/>
    <p:sldLayoutId id="2147485071" r:id="rId8"/>
    <p:sldLayoutId id="2147485072" r:id="rId9"/>
    <p:sldLayoutId id="2147485073" r:id="rId10"/>
    <p:sldLayoutId id="2147485074" r:id="rId11"/>
  </p:sldLayoutIdLst>
  <p:transition spd="slow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EB0C1FE2-4737-4298-820E-6D58C4AB93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75" r:id="rId1"/>
    <p:sldLayoutId id="2147485076" r:id="rId2"/>
    <p:sldLayoutId id="2147485077" r:id="rId3"/>
    <p:sldLayoutId id="2147485078" r:id="rId4"/>
    <p:sldLayoutId id="2147485079" r:id="rId5"/>
    <p:sldLayoutId id="2147485080" r:id="rId6"/>
    <p:sldLayoutId id="2147485081" r:id="rId7"/>
    <p:sldLayoutId id="2147485082" r:id="rId8"/>
    <p:sldLayoutId id="2147485083" r:id="rId9"/>
    <p:sldLayoutId id="2147485084" r:id="rId10"/>
    <p:sldLayoutId id="2147485085" r:id="rId11"/>
  </p:sldLayoutIdLst>
  <p:transition spd="slow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D3135393-5BFB-4ED9-B1E5-A8901FFB4A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86" r:id="rId1"/>
    <p:sldLayoutId id="2147485087" r:id="rId2"/>
    <p:sldLayoutId id="2147485088" r:id="rId3"/>
    <p:sldLayoutId id="2147485089" r:id="rId4"/>
    <p:sldLayoutId id="2147485090" r:id="rId5"/>
    <p:sldLayoutId id="2147485091" r:id="rId6"/>
    <p:sldLayoutId id="2147485092" r:id="rId7"/>
    <p:sldLayoutId id="2147485093" r:id="rId8"/>
    <p:sldLayoutId id="2147485094" r:id="rId9"/>
    <p:sldLayoutId id="2147485095" r:id="rId10"/>
    <p:sldLayoutId id="2147485096" r:id="rId11"/>
  </p:sldLayoutIdLst>
  <p:transition spd="slow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A122A8C5-CE3C-430C-9305-477FFD19B5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97" r:id="rId1"/>
    <p:sldLayoutId id="2147485098" r:id="rId2"/>
    <p:sldLayoutId id="2147485099" r:id="rId3"/>
    <p:sldLayoutId id="2147485100" r:id="rId4"/>
    <p:sldLayoutId id="2147485101" r:id="rId5"/>
    <p:sldLayoutId id="2147485102" r:id="rId6"/>
    <p:sldLayoutId id="2147485103" r:id="rId7"/>
    <p:sldLayoutId id="2147485104" r:id="rId8"/>
    <p:sldLayoutId id="2147485105" r:id="rId9"/>
    <p:sldLayoutId id="2147485106" r:id="rId10"/>
    <p:sldLayoutId id="2147485107" r:id="rId11"/>
  </p:sldLayoutIdLst>
  <p:transition spd="slow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FE3EFB16-1DA8-4195-8831-C4B8941D58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08" r:id="rId1"/>
    <p:sldLayoutId id="2147485109" r:id="rId2"/>
    <p:sldLayoutId id="2147485110" r:id="rId3"/>
    <p:sldLayoutId id="2147485111" r:id="rId4"/>
    <p:sldLayoutId id="2147485112" r:id="rId5"/>
    <p:sldLayoutId id="2147485113" r:id="rId6"/>
    <p:sldLayoutId id="2147485114" r:id="rId7"/>
    <p:sldLayoutId id="2147485115" r:id="rId8"/>
    <p:sldLayoutId id="2147485116" r:id="rId9"/>
    <p:sldLayoutId id="2147485117" r:id="rId10"/>
    <p:sldLayoutId id="2147485118" r:id="rId11"/>
  </p:sldLayoutIdLst>
  <p:transition spd="slow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1F0137F5-3C21-49D6-84AD-7A833362C4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19" r:id="rId1"/>
    <p:sldLayoutId id="2147485120" r:id="rId2"/>
    <p:sldLayoutId id="2147485121" r:id="rId3"/>
    <p:sldLayoutId id="2147485122" r:id="rId4"/>
    <p:sldLayoutId id="2147485123" r:id="rId5"/>
    <p:sldLayoutId id="2147485124" r:id="rId6"/>
    <p:sldLayoutId id="2147485125" r:id="rId7"/>
    <p:sldLayoutId id="2147485126" r:id="rId8"/>
    <p:sldLayoutId id="2147485127" r:id="rId9"/>
    <p:sldLayoutId id="2147485128" r:id="rId10"/>
    <p:sldLayoutId id="2147485129" r:id="rId11"/>
  </p:sldLayoutIdLst>
  <p:transition spd="slow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A40AF726-0CEE-459B-91A6-4BB4D5A74B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0" r:id="rId1"/>
    <p:sldLayoutId id="2147485131" r:id="rId2"/>
    <p:sldLayoutId id="2147485132" r:id="rId3"/>
    <p:sldLayoutId id="2147485133" r:id="rId4"/>
    <p:sldLayoutId id="2147485134" r:id="rId5"/>
    <p:sldLayoutId id="2147485135" r:id="rId6"/>
    <p:sldLayoutId id="2147485136" r:id="rId7"/>
    <p:sldLayoutId id="2147485137" r:id="rId8"/>
    <p:sldLayoutId id="2147485138" r:id="rId9"/>
    <p:sldLayoutId id="2147485139" r:id="rId10"/>
    <p:sldLayoutId id="2147485140" r:id="rId11"/>
  </p:sldLayoutIdLst>
  <p:transition spd="slow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oleObject" Target="../embeddings/__________Microsoft_Office_Excel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_____Microsoft_Office_Excel3.xls"/><Relationship Id="rId5" Type="http://schemas.openxmlformats.org/officeDocument/2006/relationships/oleObject" Target="../embeddings/__________Microsoft_Office_Excel2.xls"/><Relationship Id="rId4" Type="http://schemas.openxmlformats.org/officeDocument/2006/relationships/oleObject" Target="../embeddings/__________Microsoft_Office_Excel1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403350" y="765175"/>
            <a:ext cx="8229600" cy="1081088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ru-RU" altLang="ru-RU" sz="2400" b="1" i="1" smtClean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240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219" name="Объект 1"/>
          <p:cNvSpPr>
            <a:spLocks noGrp="1"/>
          </p:cNvSpPr>
          <p:nvPr>
            <p:ph idx="1"/>
          </p:nvPr>
        </p:nvSpPr>
        <p:spPr>
          <a:xfrm>
            <a:off x="500063" y="1125538"/>
            <a:ext cx="8186737" cy="4535487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Проектно-исследовательская работа </a:t>
            </a:r>
          </a:p>
          <a:p>
            <a:pPr marL="0" indent="0" algn="ctr">
              <a:buFontTx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на тему:</a:t>
            </a:r>
          </a:p>
          <a:p>
            <a:pPr marL="0" indent="0">
              <a:buFontTx/>
              <a:buNone/>
            </a:pP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                    «Безопасные краски»</a:t>
            </a:r>
          </a:p>
          <a:p>
            <a:pPr marL="0" indent="0">
              <a:buFontTx/>
              <a:buNone/>
            </a:pPr>
            <a:r>
              <a:rPr lang="ru-RU" altLang="ru-RU" sz="2000" b="1" smtClean="0">
                <a:latin typeface="Times New Roman" pitchFamily="18" charset="0"/>
                <a:cs typeface="Times New Roman" pitchFamily="18" charset="0"/>
              </a:rPr>
              <a:t>                                                          </a:t>
            </a:r>
          </a:p>
          <a:p>
            <a:pPr marL="0" indent="0">
              <a:buFontTx/>
              <a:buNone/>
            </a:pPr>
            <a:r>
              <a:rPr lang="ru-RU" altLang="ru-RU" sz="2000" b="1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Автор</a:t>
            </a:r>
            <a:r>
              <a:rPr lang="ru-RU" altLang="ru-RU" sz="2000" u="sng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>
              <a:buFontTx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Самчук Софья 3 «А» класс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>
              <a:buFontTx/>
              <a:buNone/>
            </a:pPr>
            <a:r>
              <a:rPr lang="ru-RU" altLang="ru-RU" sz="2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Руководитель:</a:t>
            </a:r>
          </a:p>
          <a:p>
            <a:pPr marL="0" indent="0">
              <a:buFontTx/>
              <a:buNone/>
            </a:pPr>
            <a:r>
              <a:rPr lang="ru-RU" altLang="ru-RU" sz="1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</a:t>
            </a:r>
            <a:r>
              <a:rPr lang="ru-RU" altLang="ru-RU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Ирмухамбетова У.У. учитель нач. кл</a:t>
            </a:r>
            <a:r>
              <a:rPr lang="ru-RU" altLang="ru-RU" sz="20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FontTx/>
              <a:buNone/>
            </a:pPr>
            <a:r>
              <a:rPr lang="ru-RU" altLang="ru-RU" sz="20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endParaRPr lang="ru-RU" altLang="ru-RU" sz="16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1403350" y="765175"/>
            <a:ext cx="8229600" cy="1081088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ru-RU" altLang="ru-RU" sz="2400" b="1" i="1" smtClean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240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8435" name="Объект 1"/>
          <p:cNvSpPr>
            <a:spLocks noGrp="1"/>
          </p:cNvSpPr>
          <p:nvPr>
            <p:ph idx="1"/>
          </p:nvPr>
        </p:nvSpPr>
        <p:spPr>
          <a:xfrm>
            <a:off x="755650" y="908050"/>
            <a:ext cx="7416800" cy="5218113"/>
          </a:xfrm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ru-RU" altLang="ru-RU" sz="2800" b="1" smtClean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План эксперимента</a:t>
            </a:r>
          </a:p>
          <a:p>
            <a:pPr marL="0" indent="0" algn="ctr" eaLnBrk="1" hangingPunct="1">
              <a:spcBef>
                <a:spcPct val="0"/>
              </a:spcBef>
              <a:buClr>
                <a:srgbClr val="000000"/>
              </a:buClr>
              <a:buFontTx/>
              <a:buNone/>
            </a:pPr>
            <a:endParaRPr lang="ru-RU" altLang="ru-RU" sz="2800" b="1" smtClean="0">
              <a:latin typeface="Times New Roman" pitchFamily="18" charset="0"/>
              <a:cs typeface="Times New Roman" pitchFamily="18" charset="0"/>
              <a:sym typeface="Arial" charset="0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Clr>
                <a:srgbClr val="BDD1F9"/>
              </a:buClr>
              <a:buSzPts val="2800"/>
              <a:buFontTx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1.Очистить сырьё от посторонних примесей.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Clr>
                <a:srgbClr val="BDD1F9"/>
              </a:buClr>
              <a:buSzPts val="2800"/>
              <a:buFontTx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2.Измельчить сырьё в порошок, если это необходимо. 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Clr>
                <a:srgbClr val="BDD1F9"/>
              </a:buClr>
              <a:buSzPts val="2800"/>
              <a:buFontTx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3.Просеять порошок, или выжать сок. 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Clr>
                <a:srgbClr val="BDD1F9"/>
              </a:buClr>
              <a:buSzPts val="2800"/>
              <a:buFontTx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4.Смешать сырьё со связующим веществом так, чтобы не было комочков.</a:t>
            </a:r>
          </a:p>
          <a:p>
            <a:pPr marL="0" indent="0" algn="just">
              <a:lnSpc>
                <a:spcPct val="115000"/>
              </a:lnSpc>
              <a:buFontTx/>
              <a:buNone/>
            </a:pPr>
            <a:endParaRPr lang="ru-RU" alt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4" descr="C:\Users\User\Desktop\СЕМЬЯ\DCьбь бьт\Camera\20230123_12141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575" y="3641725"/>
            <a:ext cx="260032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C:\Users\User\Desktop\СЕМЬЯ\DCьбь бьт\Camera\20230123_12254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00788" y="3644900"/>
            <a:ext cx="1943100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79388" y="212725"/>
            <a:ext cx="8229600" cy="1143000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ru-RU" altLang="ru-RU" sz="2400" b="1" i="1" smtClean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2800" b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Связующие вещества</a:t>
            </a:r>
            <a:endParaRPr lang="ru-RU" altLang="ru-RU" sz="2800" b="1" smtClean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9459" name="Picture 5" descr="C:\Users\User\Desktop\СЕМЬЯ\DCьбь бьт\Camera\20230123_12232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63713" y="1268413"/>
            <a:ext cx="5184775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altLang="ru-RU" sz="2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           Красители</a:t>
            </a:r>
          </a:p>
        </p:txBody>
      </p:sp>
      <p:pic>
        <p:nvPicPr>
          <p:cNvPr id="20483" name="Picture 5" descr="C:\Users\User\Desktop\СЕМЬЯ\DCьбь бьт\Camera\20230123_12340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088" y="1239838"/>
            <a:ext cx="36004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6" descr="C:\Users\User\Desktop\СЕМЬЯ\DCьбь бьт\Camera\20230123_13124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32363" y="1268413"/>
            <a:ext cx="3311525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765175"/>
            <a:ext cx="8229600" cy="108108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altLang="ru-RU" sz="28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  <a:sym typeface="Times New Roman" pitchFamily="18" charset="0"/>
              </a:rPr>
              <a:t>               Результаты экспериментов</a:t>
            </a:r>
            <a:endParaRPr lang="ru-RU" altLang="ru-RU" sz="2800" b="1" kern="1200" dirty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  <a:sym typeface="Times New Roman" pitchFamily="18" charset="0"/>
            </a:endParaRPr>
          </a:p>
        </p:txBody>
      </p:sp>
      <p:pic>
        <p:nvPicPr>
          <p:cNvPr id="21507" name="Picture 2" descr="C:\Users\User\Desktop\СЕМЬЯ\DCьбь бьт\Camera\20230123_13422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39813" y="1568450"/>
            <a:ext cx="34575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3" descr="C:\Users\User\Desktop\СЕМЬЯ\DCьбь бьт\Camera\20230123_13433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32338" y="1568450"/>
            <a:ext cx="33686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1403350" y="765175"/>
            <a:ext cx="8229600" cy="1081088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ru-RU" altLang="ru-RU" sz="2400" b="1" i="1" smtClean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2400" smtClean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2531" name="Picture 4" descr="C:\Users\User\Desktop\СЕМЬЯ\DCьбь бьт\Camera\20230123_14034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900113" y="1052513"/>
            <a:ext cx="3527425" cy="4824412"/>
          </a:xfrm>
          <a:noFill/>
        </p:spPr>
      </p:pic>
      <p:pic>
        <p:nvPicPr>
          <p:cNvPr id="22532" name="Picture 5" descr="C:\Users\User\Desktop\СЕМЬЯ\DCьбь бьт\Camera\20230123_1418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7900" y="1052513"/>
            <a:ext cx="34290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1403350" y="765175"/>
            <a:ext cx="8229600" cy="1081088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ru-RU" altLang="ru-RU" sz="2400" b="1" i="1" smtClean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2400" smtClean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3555" name="Picture 2" descr="C:\Users\User\Desktop\СЕМЬЯ\DCьбь бьт\Camera\20230123_14155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755650" y="850900"/>
            <a:ext cx="3744913" cy="4857750"/>
          </a:xfrm>
          <a:noFill/>
        </p:spPr>
      </p:pic>
      <p:pic>
        <p:nvPicPr>
          <p:cNvPr id="23556" name="Picture 3" descr="C:\Users\User\Desktop\СЕМЬЯ\DCьбь бьт\Camera\20230123_14182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7900" y="836613"/>
            <a:ext cx="3529013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1403350" y="765175"/>
            <a:ext cx="8229600" cy="1081088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ru-RU" altLang="ru-RU" sz="2400" b="1" i="1" smtClean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240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4579" name="Объект 1"/>
          <p:cNvSpPr>
            <a:spLocks noGrp="1"/>
          </p:cNvSpPr>
          <p:nvPr>
            <p:ph idx="1"/>
          </p:nvPr>
        </p:nvSpPr>
        <p:spPr>
          <a:xfrm>
            <a:off x="539750" y="333375"/>
            <a:ext cx="7920038" cy="611981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800" b="1" smtClean="0">
                <a:latin typeface="Times New Roman" pitchFamily="18" charset="0"/>
                <a:cs typeface="Times New Roman" pitchFamily="18" charset="0"/>
              </a:rPr>
              <a:t>   Заключение</a:t>
            </a:r>
            <a:r>
              <a:rPr lang="ru-RU" altLang="ru-RU" sz="2000" smtClean="0"/>
              <a:t/>
            </a:r>
            <a:br>
              <a:rPr lang="ru-RU" altLang="ru-RU" sz="2000" smtClean="0"/>
            </a:br>
            <a:r>
              <a:rPr lang="ru-RU" altLang="ru-RU" sz="1800" smtClean="0"/>
              <a:t> </a:t>
            </a:r>
          </a:p>
          <a:p>
            <a:pPr marL="0" indent="0" algn="just">
              <a:buFontTx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Моя исследовательская работа позволила мне:</a:t>
            </a:r>
          </a:p>
          <a:p>
            <a:pPr marL="0" indent="0" algn="just">
              <a:buFontTx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-узнать, как и когда появились краски;</a:t>
            </a:r>
          </a:p>
          <a:p>
            <a:pPr marL="0" indent="0" algn="just">
              <a:buFontTx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 - выявить, ингредиенты, которые придадут цвет краске в домашних условиях; </a:t>
            </a:r>
          </a:p>
          <a:p>
            <a:pPr marL="0" indent="0" algn="just">
              <a:buFontTx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-попробовать себя в роли художника и выполнить рисунки, приготовленными мною  красками.</a:t>
            </a:r>
          </a:p>
          <a:p>
            <a:pPr marL="0" indent="0" algn="just">
              <a:buFontTx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А также в ходе эксперимента мне удалось получить экологически чистые краски различных цветов и оттенков.</a:t>
            </a:r>
          </a:p>
          <a:p>
            <a:pPr marL="0" indent="0" algn="just">
              <a:buFontTx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Своими  исследованиями я поделилась с ребятами из класса.</a:t>
            </a:r>
          </a:p>
          <a:p>
            <a:pPr marL="0" indent="0" algn="just">
              <a:buFontTx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Мне было интересно исследовать и проводить опыты, потому что поняла, что  в природе много тайн, которые она открывает только любознательным!</a:t>
            </a:r>
          </a:p>
          <a:p>
            <a:pPr marL="0" indent="0" algn="just">
              <a:buFontTx/>
              <a:buNone/>
            </a:pPr>
            <a:endParaRPr lang="ru-RU" altLang="ru-RU" sz="20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403350" y="765175"/>
            <a:ext cx="8229600" cy="1081088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ru-RU" altLang="ru-RU" sz="2400" b="1" i="1" smtClean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240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243" name="Объект 1"/>
          <p:cNvSpPr>
            <a:spLocks noGrp="1"/>
          </p:cNvSpPr>
          <p:nvPr>
            <p:ph idx="1"/>
          </p:nvPr>
        </p:nvSpPr>
        <p:spPr>
          <a:xfrm>
            <a:off x="755650" y="981075"/>
            <a:ext cx="7488238" cy="5400675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buFontTx/>
              <a:buNone/>
            </a:pPr>
            <a:endParaRPr lang="ru-RU" alt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buFontTx/>
              <a:buNone/>
            </a:pPr>
            <a:r>
              <a:rPr lang="ru-RU" altLang="ru-RU" sz="2800" b="1" smtClean="0">
                <a:latin typeface="Times New Roman" pitchFamily="18" charset="0"/>
                <a:cs typeface="Times New Roman" pitchFamily="18" charset="0"/>
              </a:rPr>
              <a:t>Цель исследования</a:t>
            </a: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–создание экологически чистых красок самостоятельно в домашних условиях.</a:t>
            </a:r>
            <a:endParaRPr lang="ru-RU" altLang="ru-RU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65150" y="765175"/>
            <a:ext cx="8229600" cy="1081088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ru-RU" altLang="ru-RU" sz="2400" b="1" i="1" smtClean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240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267" name="Прямоугольник 1"/>
          <p:cNvSpPr>
            <a:spLocks noChangeArrowheads="1"/>
          </p:cNvSpPr>
          <p:nvPr/>
        </p:nvSpPr>
        <p:spPr bwMode="auto">
          <a:xfrm>
            <a:off x="611188" y="765175"/>
            <a:ext cx="8137525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15000"/>
              </a:lnSpc>
              <a:spcBef>
                <a:spcPct val="20000"/>
              </a:spcBef>
            </a:pPr>
            <a:r>
              <a:rPr lang="ru-RU" altLang="ru-RU" sz="24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соответствии с целью  поставили перед собой следующие</a:t>
            </a:r>
            <a:r>
              <a:rPr lang="ru-RU" altLang="ru-RU" sz="32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8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</a:t>
            </a:r>
            <a:r>
              <a:rPr lang="ru-RU" altLang="ru-RU" sz="28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eaLnBrk="0" hangingPunct="0">
              <a:spcBef>
                <a:spcPts val="1200"/>
              </a:spcBef>
              <a:spcAft>
                <a:spcPts val="1325"/>
              </a:spcAft>
            </a:pPr>
            <a:r>
              <a:rPr lang="ru-RU" altLang="ru-RU" sz="20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1)Отыскать в книгах, интернете и других источниках материал по теме нашей работы.</a:t>
            </a:r>
            <a:endParaRPr lang="ru-RU" altLang="ru-RU" sz="200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spcBef>
                <a:spcPts val="1200"/>
              </a:spcBef>
              <a:spcAft>
                <a:spcPts val="1325"/>
              </a:spcAft>
            </a:pPr>
            <a:r>
              <a:rPr lang="ru-RU" altLang="ru-RU" sz="20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Попробовать получить краски в домашних условиях.</a:t>
            </a:r>
            <a:endParaRPr lang="ru-RU" altLang="ru-RU" sz="200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spcBef>
                <a:spcPts val="1200"/>
              </a:spcBef>
              <a:spcAft>
                <a:spcPts val="1325"/>
              </a:spcAft>
            </a:pPr>
            <a:r>
              <a:rPr lang="ru-RU" altLang="ru-RU" sz="20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Сравнить краски, сделанные дома с купленными в магазине.</a:t>
            </a:r>
            <a:endParaRPr lang="ru-RU" altLang="ru-RU" sz="200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spcBef>
                <a:spcPts val="1200"/>
              </a:spcBef>
              <a:spcAft>
                <a:spcPts val="1325"/>
              </a:spcAft>
            </a:pPr>
            <a:r>
              <a:rPr lang="ru-RU" altLang="ru-RU" sz="20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4) </a:t>
            </a:r>
            <a:r>
              <a:rPr lang="ru-RU" altLang="ru-RU" sz="20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Провести социологический опрос среди детей по теме исследования.</a:t>
            </a:r>
            <a:endParaRPr lang="ru-RU" altLang="ru-RU" sz="200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spcBef>
                <a:spcPts val="1200"/>
              </a:spcBef>
              <a:spcAft>
                <a:spcPts val="1325"/>
              </a:spcAft>
            </a:pPr>
            <a:r>
              <a:rPr lang="ru-RU" altLang="ru-RU" sz="20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5) Нарисовать рисунки, используя домашние краски.</a:t>
            </a:r>
            <a:endParaRPr lang="ru-RU" altLang="ru-RU" sz="200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403350" y="765175"/>
            <a:ext cx="8229600" cy="1081088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ru-RU" altLang="ru-RU" sz="2400" b="1" i="1" smtClean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240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291" name="Объект 1"/>
          <p:cNvSpPr>
            <a:spLocks noGrp="1"/>
          </p:cNvSpPr>
          <p:nvPr>
            <p:ph idx="1"/>
          </p:nvPr>
        </p:nvSpPr>
        <p:spPr>
          <a:xfrm>
            <a:off x="755650" y="908050"/>
            <a:ext cx="7416800" cy="5218113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buFontTx/>
              <a:buNone/>
            </a:pPr>
            <a:endParaRPr lang="ru-RU" altLang="ru-RU" sz="2800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buFontTx/>
              <a:buNone/>
            </a:pPr>
            <a:r>
              <a:rPr lang="ru-RU" altLang="ru-RU" sz="24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ru-RU" altLang="ru-RU" sz="2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предположение, возможно ли изготовить краски в домашних условиях.</a:t>
            </a:r>
            <a:endParaRPr lang="ru-RU" altLang="ru-RU" sz="2400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buFontTx/>
              <a:buNone/>
            </a:pPr>
            <a:endParaRPr lang="ru-RU" altLang="ru-RU" sz="2800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buFontTx/>
              <a:buNone/>
            </a:pPr>
            <a:r>
              <a:rPr lang="ru-RU" altLang="ru-RU" sz="24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Объектом моего исследования </a:t>
            </a:r>
            <a:r>
              <a:rPr lang="ru-RU" alt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стали</a:t>
            </a:r>
          </a:p>
          <a:p>
            <a:pPr marL="0" indent="0" algn="just">
              <a:lnSpc>
                <a:spcPct val="115000"/>
              </a:lnSpc>
              <a:buFontTx/>
              <a:buNone/>
            </a:pPr>
            <a:r>
              <a:rPr lang="ru-RU" alt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краски, сделанные в домашних условиях</a:t>
            </a: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lnSpc>
                <a:spcPct val="115000"/>
              </a:lnSpc>
              <a:buFontTx/>
              <a:buNone/>
            </a:pPr>
            <a:endParaRPr lang="ru-RU" altLang="ru-RU" sz="240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buFontTx/>
              <a:buNone/>
            </a:pP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Предметом</a:t>
            </a: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– процесс их изготовления в домашних условиях.</a:t>
            </a:r>
            <a:endParaRPr lang="ru-RU" altLang="ru-RU" sz="240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buFontTx/>
              <a:buNone/>
            </a:pPr>
            <a:r>
              <a:rPr lang="ru-RU" altLang="ru-RU" sz="2400" b="1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403350" y="765175"/>
            <a:ext cx="8229600" cy="1081088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ru-RU" altLang="ru-RU" sz="2400" b="1" i="1" smtClean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240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171" name="Объект 1"/>
          <p:cNvSpPr>
            <a:spLocks noGrp="1"/>
          </p:cNvSpPr>
          <p:nvPr>
            <p:ph idx="1"/>
          </p:nvPr>
        </p:nvSpPr>
        <p:spPr>
          <a:xfrm>
            <a:off x="755650" y="981075"/>
            <a:ext cx="7488238" cy="5400675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исследования использовала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методы:</a:t>
            </a:r>
          </a:p>
          <a:p>
            <a:pPr marL="0" indent="0">
              <a:buFontTx/>
              <a:buNone/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наблюдение,</a:t>
            </a: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анкетирование,</a:t>
            </a: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опыт,</a:t>
            </a: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сравнение.</a:t>
            </a:r>
          </a:p>
          <a:p>
            <a:pPr>
              <a:buFont typeface="Wingdings" panose="05000000000000000000" pitchFamily="2" charset="2"/>
              <a:buChar char="§"/>
              <a:defRPr/>
            </a:pPr>
            <a:endParaRPr lang="ru-RU" altLang="ru-RU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403350" y="765175"/>
            <a:ext cx="8229600" cy="1081088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ru-RU" altLang="ru-RU" sz="2400" b="1" i="1" smtClean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240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4339" name="Объект 1"/>
          <p:cNvSpPr>
            <a:spLocks noGrp="1"/>
          </p:cNvSpPr>
          <p:nvPr>
            <p:ph idx="1"/>
          </p:nvPr>
        </p:nvSpPr>
        <p:spPr>
          <a:xfrm>
            <a:off x="755650" y="981075"/>
            <a:ext cx="3600450" cy="2519363"/>
          </a:xfrm>
        </p:spPr>
        <p:txBody>
          <a:bodyPr/>
          <a:lstStyle/>
          <a:p>
            <a:pPr marL="0" indent="0">
              <a:buFontTx/>
              <a:buNone/>
            </a:pPr>
            <a:endParaRPr lang="ru-RU" altLang="ru-RU" sz="2000" b="1" smtClean="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0" indent="0">
              <a:buFontTx/>
              <a:buNone/>
            </a:pPr>
            <a:r>
              <a:rPr lang="ru-RU" altLang="ru-RU" sz="1800" smtClean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История красок началась  вместе с появлением человека. До нашего времени сохранились первобытные рисунки, выполненные углём и сангиной (глиной). </a:t>
            </a:r>
            <a:endParaRPr lang="ru-RU" altLang="ru-RU" sz="1800" smtClean="0">
              <a:latin typeface="Times New Roman" pitchFamily="18" charset="0"/>
              <a:ea typeface="Arial" charset="0"/>
              <a:cs typeface="Times New Roman" pitchFamily="18" charset="0"/>
              <a:sym typeface="Arial" charset="0"/>
            </a:endParaRPr>
          </a:p>
          <a:p>
            <a:pPr marL="0" indent="0">
              <a:buFontTx/>
              <a:buNone/>
            </a:pPr>
            <a:endParaRPr lang="ru-RU" altLang="ru-RU" smtClean="0"/>
          </a:p>
        </p:txBody>
      </p:sp>
      <p:sp>
        <p:nvSpPr>
          <p:cNvPr id="4" name="Google Shape;114;p17"/>
          <p:cNvSpPr txBox="1"/>
          <p:nvPr/>
        </p:nvSpPr>
        <p:spPr>
          <a:xfrm>
            <a:off x="661988" y="471488"/>
            <a:ext cx="4103687" cy="490537"/>
          </a:xfrm>
          <a:prstGeom prst="rect">
            <a:avLst/>
          </a:prstGeom>
          <a:solidFill>
            <a:srgbClr val="B87B00"/>
          </a:solidFill>
          <a:ln w="9525" cap="flat" cmpd="sng">
            <a:solidFill>
              <a:srgbClr val="BD4B48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45700" rIns="91425" bIns="45700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000000"/>
              </a:buClr>
              <a:buFontTx/>
              <a:buNone/>
              <a:defRPr/>
            </a:pPr>
            <a:r>
              <a:rPr lang="ru-RU" altLang="ru-RU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Немного из истории</a:t>
            </a:r>
          </a:p>
        </p:txBody>
      </p:sp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9338" y="849313"/>
            <a:ext cx="3575050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2" name="Прямоугольник 1"/>
          <p:cNvSpPr>
            <a:spLocks noChangeArrowheads="1"/>
          </p:cNvSpPr>
          <p:nvPr/>
        </p:nvSpPr>
        <p:spPr bwMode="auto">
          <a:xfrm>
            <a:off x="4859338" y="3789363"/>
            <a:ext cx="3600450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SzPts val="2000"/>
            </a:pPr>
            <a:r>
              <a:rPr lang="ru-RU" altLang="ru-RU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Средневековые художники тоже готовили краски сами, смешивая порошки пигментов и жиры. Такие краски нельзя было хранить дольше одного дня, так как при контакте с воздухом они окислялись и затвердевали.</a:t>
            </a:r>
            <a:endParaRPr lang="ru-RU" altLang="ru-RU">
              <a:latin typeface="Arial" charset="0"/>
              <a:cs typeface="Arial" charset="0"/>
              <a:sym typeface="Arial" charset="0"/>
            </a:endParaRPr>
          </a:p>
        </p:txBody>
      </p:sp>
      <p:pic>
        <p:nvPicPr>
          <p:cNvPr id="14343" name="Google Shape;120;p17" descr="F:\краси фото\эпоха ренессанса.jpg"/>
          <p:cNvPicPr preferRelativeResize="0"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088" y="3592513"/>
            <a:ext cx="3673475" cy="2573337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 type="none" w="sm" len="sm"/>
            <a:tailEnd type="none" w="sm" len="sm"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403350" y="765175"/>
            <a:ext cx="8229600" cy="1081088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ru-RU" altLang="ru-RU" sz="2400" b="1" i="1" smtClean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240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5363" name="Объект 1"/>
          <p:cNvSpPr>
            <a:spLocks noGrp="1"/>
          </p:cNvSpPr>
          <p:nvPr>
            <p:ph idx="1"/>
          </p:nvPr>
        </p:nvSpPr>
        <p:spPr>
          <a:xfrm>
            <a:off x="395288" y="692150"/>
            <a:ext cx="8208962" cy="5545138"/>
          </a:xfrm>
        </p:spPr>
        <p:txBody>
          <a:bodyPr/>
          <a:lstStyle/>
          <a:p>
            <a:pPr marL="0" indent="0">
              <a:spcBef>
                <a:spcPct val="0"/>
              </a:spcBef>
              <a:buClr>
                <a:srgbClr val="000000"/>
              </a:buClr>
              <a:buSzPts val="2200"/>
              <a:buFontTx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Разные связующие вещества дают разные краски с разными названиями. Мы предположили, какие краски могут получиться на их основе. </a:t>
            </a:r>
            <a:endParaRPr lang="en-US" altLang="ru-RU" sz="2000" smtClean="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0" indent="0">
              <a:spcBef>
                <a:spcPct val="0"/>
              </a:spcBef>
              <a:buClr>
                <a:srgbClr val="000000"/>
              </a:buClr>
              <a:buSzPts val="2200"/>
              <a:buFontTx/>
              <a:buNone/>
            </a:pPr>
            <a:endParaRPr lang="en-US" altLang="ru-RU" sz="2000" smtClean="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0" indent="0">
              <a:spcBef>
                <a:spcPct val="0"/>
              </a:spcBef>
              <a:buClr>
                <a:srgbClr val="000000"/>
              </a:buClr>
              <a:buSzPts val="2200"/>
              <a:buFontTx/>
              <a:buNone/>
            </a:pPr>
            <a:endParaRPr lang="en-US" altLang="ru-RU" sz="2000" smtClean="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0" indent="0">
              <a:spcBef>
                <a:spcPct val="0"/>
              </a:spcBef>
              <a:buClr>
                <a:srgbClr val="000000"/>
              </a:buClr>
              <a:buSzPts val="2200"/>
              <a:buFontTx/>
              <a:buNone/>
            </a:pPr>
            <a:endParaRPr lang="en-US" altLang="ru-RU" sz="2000" smtClean="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0" indent="0">
              <a:spcBef>
                <a:spcPct val="0"/>
              </a:spcBef>
              <a:buClr>
                <a:srgbClr val="000000"/>
              </a:buClr>
              <a:buSzPts val="2200"/>
              <a:buFontTx/>
              <a:buNone/>
            </a:pPr>
            <a:endParaRPr lang="en-US" altLang="ru-RU" sz="2000" smtClean="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0" indent="0">
              <a:spcBef>
                <a:spcPct val="0"/>
              </a:spcBef>
              <a:buClr>
                <a:srgbClr val="000000"/>
              </a:buClr>
              <a:buSzPts val="2200"/>
              <a:buFontTx/>
              <a:buNone/>
            </a:pPr>
            <a:endParaRPr lang="en-US" altLang="ru-RU" sz="2000" smtClean="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0" indent="0">
              <a:spcBef>
                <a:spcPct val="0"/>
              </a:spcBef>
              <a:buClr>
                <a:srgbClr val="000000"/>
              </a:buClr>
              <a:buSzPts val="2200"/>
              <a:buFontTx/>
              <a:buNone/>
            </a:pPr>
            <a:endParaRPr lang="en-US" altLang="ru-RU" sz="2000" smtClean="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0" indent="0">
              <a:spcBef>
                <a:spcPct val="0"/>
              </a:spcBef>
              <a:buClr>
                <a:srgbClr val="000000"/>
              </a:buClr>
              <a:buSzPts val="2200"/>
              <a:buFontTx/>
              <a:buNone/>
            </a:pPr>
            <a:endParaRPr lang="en-US" altLang="ru-RU" sz="2000" smtClean="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0" indent="0">
              <a:spcBef>
                <a:spcPct val="0"/>
              </a:spcBef>
              <a:buClr>
                <a:srgbClr val="000000"/>
              </a:buClr>
              <a:buSzPts val="2200"/>
              <a:buFontTx/>
              <a:buNone/>
            </a:pPr>
            <a:r>
              <a:rPr lang="en-US" altLang="ru-RU" sz="2000" smtClean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</a:t>
            </a:r>
            <a:endParaRPr lang="ru-RU" altLang="ru-RU" sz="2000" smtClean="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0" indent="0">
              <a:spcBef>
                <a:spcPct val="0"/>
              </a:spcBef>
              <a:buClr>
                <a:srgbClr val="000000"/>
              </a:buClr>
              <a:buSzPts val="2200"/>
              <a:buFontTx/>
              <a:buNone/>
            </a:pPr>
            <a:endParaRPr lang="ru-RU" altLang="ru-RU" sz="2000" smtClean="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0" indent="0">
              <a:spcBef>
                <a:spcPct val="0"/>
              </a:spcBef>
              <a:buClr>
                <a:srgbClr val="000000"/>
              </a:buClr>
              <a:buSzPts val="2200"/>
              <a:buFontTx/>
              <a:buNone/>
            </a:pPr>
            <a:endParaRPr lang="ru-RU" altLang="ru-RU" sz="2000" smtClean="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0" indent="0">
              <a:spcBef>
                <a:spcPct val="0"/>
              </a:spcBef>
              <a:buClr>
                <a:srgbClr val="000000"/>
              </a:buClr>
              <a:buSzPts val="2200"/>
              <a:buFontTx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Была еще одна краска, очень стойкая, но рецепт ее приготовления утерян. Это </a:t>
            </a:r>
            <a:r>
              <a:rPr lang="ru-RU" altLang="ru-RU" sz="2000" u="sng" smtClean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энкаустика 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– краска, замешанная на воске. </a:t>
            </a:r>
          </a:p>
          <a:p>
            <a:pPr marL="0" indent="0">
              <a:spcBef>
                <a:spcPct val="0"/>
              </a:spcBef>
              <a:buClr>
                <a:srgbClr val="002060"/>
              </a:buClr>
              <a:buSzPts val="2200"/>
              <a:buFontTx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  «Фаюмский» портрет (энкаустика)</a:t>
            </a:r>
          </a:p>
          <a:p>
            <a:pPr marL="0" indent="0" eaLnBrk="1" hangingPunct="1">
              <a:spcBef>
                <a:spcPct val="0"/>
              </a:spcBef>
              <a:buClr>
                <a:srgbClr val="000000"/>
              </a:buClr>
              <a:buSzPts val="2400"/>
              <a:buFontTx/>
              <a:buNone/>
            </a:pPr>
            <a:endParaRPr lang="ru-RU" altLang="ru-RU" sz="2400" b="1" smtClean="0">
              <a:solidFill>
                <a:srgbClr val="002060"/>
              </a:solidFill>
              <a:cs typeface="Arial" charset="0"/>
              <a:sym typeface="Arial" charset="0"/>
            </a:endParaRPr>
          </a:p>
          <a:p>
            <a:pPr marL="0" indent="0" algn="just">
              <a:lnSpc>
                <a:spcPct val="115000"/>
              </a:lnSpc>
              <a:buFontTx/>
              <a:buNone/>
            </a:pPr>
            <a:endParaRPr lang="ru-RU" altLang="ru-RU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00113" y="1889125"/>
          <a:ext cx="6618287" cy="2009777"/>
        </p:xfrm>
        <a:graphic>
          <a:graphicData uri="http://schemas.openxmlformats.org/drawingml/2006/table">
            <a:tbl>
              <a:tblPr/>
              <a:tblGrid>
                <a:gridCol w="1433512"/>
                <a:gridCol w="1209675"/>
                <a:gridCol w="1323975"/>
                <a:gridCol w="1325563"/>
                <a:gridCol w="1325562"/>
              </a:tblGrid>
              <a:tr h="427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Название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  <a:sym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Масло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  <a:sym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Яйцо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  <a:sym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Вода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  <a:sym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Клей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  <a:sym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Акварель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  <a:sym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+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  <a:sym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+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  <a:sym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1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Гуашь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  <a:sym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+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  <a:sym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+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  <a:sym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1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Масляная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  <a:sym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+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  <a:sym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+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  <a:sym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1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Темпера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  <a:sym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+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  <a:sym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5402" name="Google Shape;155;p20"/>
          <p:cNvPicPr preferRelativeResize="0"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40650" y="3860800"/>
            <a:ext cx="1249363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1331913" y="765175"/>
            <a:ext cx="8229600" cy="1081088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ru-RU" altLang="ru-RU" sz="2400" b="1" i="1" smtClean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2400" smtClean="0"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116013" y="1844675"/>
          <a:ext cx="5497512" cy="3202000"/>
        </p:xfrm>
        <a:graphic>
          <a:graphicData uri="http://schemas.openxmlformats.org/drawingml/2006/table">
            <a:tbl>
              <a:tblPr firstRow="1" firstCol="1" bandRow="1"/>
              <a:tblGrid>
                <a:gridCol w="5497512"/>
              </a:tblGrid>
              <a:tr h="91946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1.Любите ли Вы рисовать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1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000"/>
                        </a:spcAft>
                      </a:pPr>
                      <a:endParaRPr lang="ru-RU" sz="14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516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2.Если да, то чем? (краски, карандаши или другое)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11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3.Как вы думаете, можно ли сделать краски дома?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24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4.Что может придать цвет домашним краскам?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399" name="Rectangle 2"/>
          <p:cNvSpPr>
            <a:spLocks noChangeArrowheads="1"/>
          </p:cNvSpPr>
          <p:nvPr/>
        </p:nvSpPr>
        <p:spPr bwMode="auto">
          <a:xfrm>
            <a:off x="755650" y="839788"/>
            <a:ext cx="58928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24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Вопросы для анкетирования.</a:t>
            </a:r>
            <a:endParaRPr lang="ru-RU" altLang="ru-RU" sz="2400" b="1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altLang="ru-RU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403350" y="765175"/>
            <a:ext cx="8229600" cy="1081088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ru-RU" altLang="ru-RU" sz="2400" b="1" i="1" smtClean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altLang="ru-RU" sz="240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7411" name="Объект 1"/>
          <p:cNvSpPr>
            <a:spLocks noGrp="1"/>
          </p:cNvSpPr>
          <p:nvPr>
            <p:ph idx="1"/>
          </p:nvPr>
        </p:nvSpPr>
        <p:spPr>
          <a:xfrm>
            <a:off x="755650" y="836613"/>
            <a:ext cx="7416800" cy="5218112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buFontTx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altLang="ru-RU" sz="2400" b="1" smtClean="0">
                <a:latin typeface="Times New Roman" pitchFamily="18" charset="0"/>
                <a:cs typeface="Times New Roman" pitchFamily="18" charset="0"/>
              </a:rPr>
              <a:t>Результаты анкетирования</a:t>
            </a:r>
          </a:p>
          <a:p>
            <a:pPr marL="0" indent="0" algn="just">
              <a:lnSpc>
                <a:spcPct val="115000"/>
              </a:lnSpc>
              <a:buFontTx/>
              <a:buNone/>
            </a:pPr>
            <a:endParaRPr lang="ru-RU" alt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15000"/>
              </a:lnSpc>
              <a:buFontTx/>
              <a:buNone/>
            </a:pPr>
            <a:endParaRPr lang="ru-RU" altLang="ru-RU" sz="2400" b="1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412" name="Диаграмма 3"/>
          <p:cNvGraphicFramePr>
            <a:graphicFrameLocks/>
          </p:cNvGraphicFramePr>
          <p:nvPr/>
        </p:nvGraphicFramePr>
        <p:xfrm>
          <a:off x="633413" y="1362075"/>
          <a:ext cx="2765425" cy="2189163"/>
        </p:xfrm>
        <a:graphic>
          <a:graphicData uri="http://schemas.openxmlformats.org/presentationml/2006/ole">
            <p:oleObj spid="_x0000_s17412" r:id="rId4" imgW="2767824" imgH="2194750" progId="Excel.Chart.8">
              <p:embed/>
            </p:oleObj>
          </a:graphicData>
        </a:graphic>
      </p:graphicFrame>
      <p:graphicFrame>
        <p:nvGraphicFramePr>
          <p:cNvPr id="17413" name="Диаграмма 4"/>
          <p:cNvGraphicFramePr>
            <a:graphicFrameLocks/>
          </p:cNvGraphicFramePr>
          <p:nvPr/>
        </p:nvGraphicFramePr>
        <p:xfrm>
          <a:off x="3944938" y="1433513"/>
          <a:ext cx="3630612" cy="2262187"/>
        </p:xfrm>
        <a:graphic>
          <a:graphicData uri="http://schemas.openxmlformats.org/presentationml/2006/ole">
            <p:oleObj spid="_x0000_s17413" r:id="rId5" imgW="3633531" imgH="2261812" progId="Excel.Chart.8">
              <p:embed/>
            </p:oleObj>
          </a:graphicData>
        </a:graphic>
      </p:graphicFrame>
      <p:graphicFrame>
        <p:nvGraphicFramePr>
          <p:cNvPr id="17414" name="Диаграмма 6"/>
          <p:cNvGraphicFramePr>
            <a:graphicFrameLocks/>
          </p:cNvGraphicFramePr>
          <p:nvPr/>
        </p:nvGraphicFramePr>
        <p:xfrm>
          <a:off x="1281113" y="3378200"/>
          <a:ext cx="2405062" cy="2854325"/>
        </p:xfrm>
        <a:graphic>
          <a:graphicData uri="http://schemas.openxmlformats.org/presentationml/2006/ole">
            <p:oleObj spid="_x0000_s17414" r:id="rId6" imgW="2408129" imgH="2853175" progId="Excel.Chart.8">
              <p:embed/>
            </p:oleObj>
          </a:graphicData>
        </a:graphic>
      </p:graphicFrame>
      <p:graphicFrame>
        <p:nvGraphicFramePr>
          <p:cNvPr id="17415" name="Диаграмма 7"/>
          <p:cNvGraphicFramePr>
            <a:graphicFrameLocks/>
          </p:cNvGraphicFramePr>
          <p:nvPr/>
        </p:nvGraphicFramePr>
        <p:xfrm>
          <a:off x="4376738" y="3594100"/>
          <a:ext cx="3636962" cy="2549525"/>
        </p:xfrm>
        <a:graphic>
          <a:graphicData uri="http://schemas.openxmlformats.org/presentationml/2006/ole">
            <p:oleObj spid="_x0000_s17415" r:id="rId7" imgW="3639627" imgH="2548349" progId="Excel.Chart.8">
              <p:embed/>
            </p:oleObj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3319</TotalTime>
  <Words>343</Words>
  <Application>Microsoft Office PowerPoint</Application>
  <PresentationFormat>Экран (4:3)</PresentationFormat>
  <Paragraphs>100</Paragraphs>
  <Slides>16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8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31" baseType="lpstr">
      <vt:lpstr>Georgia</vt:lpstr>
      <vt:lpstr>Arial</vt:lpstr>
      <vt:lpstr>Calibri</vt:lpstr>
      <vt:lpstr>Comic Sans MS</vt:lpstr>
      <vt:lpstr>Times New Roman</vt:lpstr>
      <vt:lpstr>Wingdings</vt:lpstr>
      <vt:lpstr>Оформление по умолчанию</vt:lpstr>
      <vt:lpstr>2_Оформление по умолчанию</vt:lpstr>
      <vt:lpstr>5_Оформление по умолчанию</vt:lpstr>
      <vt:lpstr>7_Оформление по умолчанию</vt:lpstr>
      <vt:lpstr>10_Оформление по умолчанию</vt:lpstr>
      <vt:lpstr>8_Оформление по умолчанию</vt:lpstr>
      <vt:lpstr>1_Оформление по умолчанию</vt:lpstr>
      <vt:lpstr>3_Оформление по умолчанию</vt:lpstr>
      <vt:lpstr>Диаграмма Microsoft Excel</vt:lpstr>
      <vt:lpstr>  </vt:lpstr>
      <vt:lpstr>  </vt:lpstr>
      <vt:lpstr>  </vt:lpstr>
      <vt:lpstr>  </vt:lpstr>
      <vt:lpstr>  </vt:lpstr>
      <vt:lpstr>  </vt:lpstr>
      <vt:lpstr>  </vt:lpstr>
      <vt:lpstr>  </vt:lpstr>
      <vt:lpstr>  </vt:lpstr>
      <vt:lpstr>  </vt:lpstr>
      <vt:lpstr>  Связующие вещества</vt:lpstr>
      <vt:lpstr>              Красители</vt:lpstr>
      <vt:lpstr>               Результаты экспериментов</vt:lpstr>
      <vt:lpstr>  </vt:lpstr>
      <vt:lpstr>  </vt:lpstr>
      <vt:lpstr>  </vt:lpstr>
    </vt:vector>
  </TitlesOfParts>
  <Company>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Happy User</dc:creator>
  <cp:lastModifiedBy>Наталья</cp:lastModifiedBy>
  <cp:revision>176</cp:revision>
  <cp:lastPrinted>2017-04-24T08:51:03Z</cp:lastPrinted>
  <dcterms:created xsi:type="dcterms:W3CDTF">2009-10-03T16:24:52Z</dcterms:created>
  <dcterms:modified xsi:type="dcterms:W3CDTF">2023-03-17T05:05:15Z</dcterms:modified>
</cp:coreProperties>
</file>